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p:scale>
          <a:sx n="76" d="100"/>
          <a:sy n="76" d="100"/>
        </p:scale>
        <p:origin x="-1792" y="-552"/>
      </p:cViewPr>
      <p:guideLst>
        <p:guide orient="horz" pos="2160"/>
        <p:guide pos="2880"/>
      </p:guideLst>
    </p:cSldViewPr>
  </p:slideViewPr>
  <p:outlineViewPr>
    <p:cViewPr>
      <p:scale>
        <a:sx n="33" d="100"/>
        <a:sy n="33" d="100"/>
      </p:scale>
      <p:origin x="0" y="86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410957999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 Id="rId3" Type="http://schemas.openxmlformats.org/officeDocument/2006/relationships/hyperlink" Target="http://iearn.adobeconnect.com/r9jvpg28yqd/"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davidbrett.uniss.it/eLearningTools/paragraph%20scrambler.html" TargetMode="External"/><Relationship Id="rId4" Type="http://schemas.openxmlformats.org/officeDocument/2006/relationships/hyperlink" Target="http://ankisrs.net/" TargetMode="External"/><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davidbrett.uniss.it/eLearningTools/paragraph%20scrambler.html" TargetMode="External"/><Relationship Id="rId4" Type="http://schemas.openxmlformats.org/officeDocument/2006/relationships/hyperlink" Target="http://ankisrs.net/" TargetMode="External"/><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buNone/>
            </a:pPr>
            <a:r>
              <a:rPr lang="en-US" u="sng">
                <a:solidFill>
                  <a:schemeClr val="hlink"/>
                </a:solidFill>
                <a:hlinkClick r:id="rId3"/>
              </a:rPr>
              <a:t>http://iearn.adobeconnect.com/r9jvpg28yqd/</a:t>
            </a:r>
          </a:p>
          <a:p>
            <a:endParaRPr lang="en-US" u="sng">
              <a:solidFill>
                <a:schemeClr val="hlink"/>
              </a:solidFill>
              <a:hlinkClick r:id="rId3"/>
            </a:endParaRPr>
          </a:p>
        </p:txBody>
      </p:sp>
      <p:sp>
        <p:nvSpPr>
          <p:cNvPr id="66" name="Shape 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buNone/>
            </a:pPr>
            <a:r>
              <a:rPr lang="en-US" sz="1100" b="1">
                <a:latin typeface="Times New Roman"/>
                <a:ea typeface="Times New Roman"/>
                <a:cs typeface="Times New Roman"/>
                <a:sym typeface="Times New Roman"/>
              </a:rPr>
              <a:t>Speaking: Using technology:</a:t>
            </a:r>
            <a:r>
              <a:rPr lang="en-US" sz="1100">
                <a:latin typeface="Times New Roman"/>
                <a:ea typeface="Times New Roman"/>
                <a:cs typeface="Times New Roman"/>
                <a:sym typeface="Times New Roman"/>
              </a:rPr>
              <a:t> Can have students do this via</a:t>
            </a:r>
            <a:r>
              <a:rPr lang="en-US" sz="1100" b="1">
                <a:latin typeface="Times New Roman"/>
                <a:ea typeface="Times New Roman"/>
                <a:cs typeface="Times New Roman"/>
                <a:sym typeface="Times New Roman"/>
              </a:rPr>
              <a:t> text message</a:t>
            </a:r>
            <a:r>
              <a:rPr lang="en-US" sz="1100">
                <a:latin typeface="Times New Roman"/>
                <a:ea typeface="Times New Roman"/>
                <a:cs typeface="Times New Roman"/>
                <a:sym typeface="Times New Roman"/>
              </a:rPr>
              <a:t> and can create a log of student chat to share with everyone.</a:t>
            </a:r>
          </a:p>
          <a:p>
            <a:endParaRPr lang="en-US" sz="1100">
              <a:latin typeface="Times New Roman"/>
              <a:ea typeface="Times New Roman"/>
              <a:cs typeface="Times New Roman"/>
              <a:sym typeface="Times New Roman"/>
            </a:endParaRPr>
          </a:p>
          <a:p>
            <a:pPr lvl="0" rtl="0">
              <a:lnSpc>
                <a:spcPct val="115000"/>
              </a:lnSpc>
              <a:buClr>
                <a:srgbClr val="000000"/>
              </a:buClr>
              <a:buSzPct val="100000"/>
              <a:buFont typeface="Arial"/>
              <a:buNone/>
            </a:pPr>
            <a:r>
              <a:rPr lang="en-US" sz="1100" b="1">
                <a:latin typeface="Times New Roman"/>
                <a:ea typeface="Times New Roman"/>
                <a:cs typeface="Times New Roman"/>
                <a:sym typeface="Times New Roman"/>
              </a:rPr>
              <a:t>Reading: Using technology:  </a:t>
            </a:r>
            <a:r>
              <a:rPr lang="en-US" sz="1100">
                <a:latin typeface="Times New Roman"/>
                <a:ea typeface="Times New Roman"/>
                <a:cs typeface="Times New Roman"/>
                <a:sym typeface="Times New Roman"/>
              </a:rPr>
              <a:t>Teacher can use a generator to have the sentences be scrambled.  </a:t>
            </a:r>
          </a:p>
          <a:p>
            <a:pPr lvl="0" rtl="0">
              <a:lnSpc>
                <a:spcPct val="115000"/>
              </a:lnSpc>
              <a:buClr>
                <a:srgbClr val="000000"/>
              </a:buClr>
              <a:buSzPct val="100000"/>
              <a:buFont typeface="Arial"/>
              <a:buNone/>
            </a:pPr>
            <a:r>
              <a:rPr lang="en-US" sz="1100" b="1">
                <a:latin typeface="Times New Roman"/>
                <a:ea typeface="Times New Roman"/>
                <a:cs typeface="Times New Roman"/>
                <a:sym typeface="Times New Roman"/>
              </a:rPr>
              <a:t>Sentence scrambler: </a:t>
            </a:r>
            <a:r>
              <a:rPr lang="en-US" sz="1100" u="sng">
                <a:solidFill>
                  <a:srgbClr val="1155CC"/>
                </a:solidFill>
                <a:latin typeface="Times New Roman"/>
                <a:ea typeface="Times New Roman"/>
                <a:cs typeface="Times New Roman"/>
                <a:sym typeface="Times New Roman"/>
                <a:hlinkClick r:id="rId3"/>
              </a:rPr>
              <a:t>http://davidbrett.uniss.it/eLearningTools/paragraph%20scrambler.html</a:t>
            </a:r>
          </a:p>
          <a:p>
            <a:endParaRPr lang="en-US" sz="1100" u="sng">
              <a:solidFill>
                <a:srgbClr val="1155CC"/>
              </a:solidFill>
              <a:latin typeface="Times New Roman"/>
              <a:ea typeface="Times New Roman"/>
              <a:cs typeface="Times New Roman"/>
              <a:sym typeface="Times New Roman"/>
              <a:hlinkClick r:id="rId3"/>
            </a:endParaRPr>
          </a:p>
          <a:p>
            <a:pPr lvl="0" rtl="0">
              <a:lnSpc>
                <a:spcPct val="115000"/>
              </a:lnSpc>
              <a:buNone/>
            </a:pPr>
            <a:r>
              <a:rPr lang="en-US" sz="1100" b="1">
                <a:latin typeface="Times New Roman"/>
                <a:ea typeface="Times New Roman"/>
                <a:cs typeface="Times New Roman"/>
                <a:sym typeface="Times New Roman"/>
              </a:rPr>
              <a:t>Grammar/Vocabulary: Using technology:  </a:t>
            </a:r>
            <a:r>
              <a:rPr lang="en-US" sz="1100">
                <a:latin typeface="Times New Roman"/>
                <a:ea typeface="Times New Roman"/>
                <a:cs typeface="Times New Roman"/>
                <a:sym typeface="Times New Roman"/>
              </a:rPr>
              <a:t>For students with access to mobile phones or to a computer, it may be beneficial to have the students log these words using technology.  The program recommended is called </a:t>
            </a:r>
            <a:r>
              <a:rPr lang="en-US" sz="1100" b="1">
                <a:latin typeface="Times New Roman"/>
                <a:ea typeface="Times New Roman"/>
                <a:cs typeface="Times New Roman"/>
                <a:sym typeface="Times New Roman"/>
              </a:rPr>
              <a:t>Anki</a:t>
            </a:r>
            <a:r>
              <a:rPr lang="en-US" sz="1100">
                <a:latin typeface="Times New Roman"/>
                <a:ea typeface="Times New Roman"/>
                <a:cs typeface="Times New Roman"/>
                <a:sym typeface="Times New Roman"/>
              </a:rPr>
              <a:t>.  </a:t>
            </a:r>
            <a:r>
              <a:rPr lang="en-US" sz="1100" b="1">
                <a:latin typeface="Times New Roman"/>
                <a:ea typeface="Times New Roman"/>
                <a:cs typeface="Times New Roman"/>
                <a:sym typeface="Times New Roman"/>
              </a:rPr>
              <a:t>Link:</a:t>
            </a:r>
            <a:r>
              <a:rPr lang="en-US" sz="1100">
                <a:latin typeface="Times New Roman"/>
                <a:ea typeface="Times New Roman"/>
                <a:cs typeface="Times New Roman"/>
                <a:sym typeface="Times New Roman"/>
              </a:rPr>
              <a:t> </a:t>
            </a:r>
            <a:r>
              <a:rPr lang="en-US" sz="1100" u="sng">
                <a:solidFill>
                  <a:srgbClr val="1155CC"/>
                </a:solidFill>
                <a:latin typeface="Times New Roman"/>
                <a:ea typeface="Times New Roman"/>
                <a:cs typeface="Times New Roman"/>
                <a:sym typeface="Times New Roman"/>
                <a:hlinkClick r:id="rId4"/>
              </a:rPr>
              <a:t>http://ankisrs.net/</a:t>
            </a:r>
            <a:r>
              <a:rPr lang="en-US" sz="1100">
                <a:latin typeface="Times New Roman"/>
                <a:ea typeface="Times New Roman"/>
                <a:cs typeface="Times New Roman"/>
                <a:sym typeface="Times New Roman"/>
              </a:rPr>
              <a:t>   Teacher will probably have to aid in setup, but essentially, the program cycles through computerized flashcards with a special algorhythm to help aid memory.</a:t>
            </a:r>
          </a:p>
        </p:txBody>
      </p:sp>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72" name="Shape 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lnSpc>
                <a:spcPct val="115000"/>
              </a:lnSpc>
              <a:buClr>
                <a:srgbClr val="000000"/>
              </a:buClr>
              <a:buSzPct val="78571"/>
              <a:buFont typeface="Arial"/>
              <a:buNone/>
            </a:pPr>
            <a:r>
              <a:rPr lang="en-US" b="1">
                <a:latin typeface="Times New Roman"/>
                <a:ea typeface="Times New Roman"/>
                <a:cs typeface="Times New Roman"/>
                <a:sym typeface="Times New Roman"/>
              </a:rPr>
              <a:t>Find Someone Who </a:t>
            </a:r>
          </a:p>
          <a:p>
            <a:pPr lvl="0" rtl="0">
              <a:lnSpc>
                <a:spcPct val="115000"/>
              </a:lnSpc>
              <a:buClr>
                <a:srgbClr val="000000"/>
              </a:buClr>
              <a:buSzPct val="100000"/>
              <a:buFont typeface="Arial"/>
              <a:buNone/>
            </a:pPr>
            <a:r>
              <a:rPr lang="en-US" sz="1100">
                <a:latin typeface="Times New Roman"/>
                <a:ea typeface="Times New Roman"/>
                <a:cs typeface="Times New Roman"/>
                <a:sym typeface="Times New Roman"/>
              </a:rPr>
              <a:t>Teacher gives each student a handout with a few questions on it. For example…. Find Someone Who…. has a birthday in December, can play a musical instrument, has seen a famous person...etc. Students have to stand up and walk around to ask these questions to other students in class. If a student says yes to any of the questions, their name is written down in the box. Students move on and ask others in class. The goal is to talk to as many people as possible and NOT to just ask 1 person all the questions. </a:t>
            </a:r>
          </a:p>
          <a:p>
            <a:endParaRPr lang="en-US" sz="1100">
              <a:latin typeface="Times New Roman"/>
              <a:ea typeface="Times New Roman"/>
              <a:cs typeface="Times New Roman"/>
              <a:sym typeface="Times New Roman"/>
            </a:endParaRPr>
          </a:p>
          <a:p>
            <a:pPr lvl="0" rtl="0">
              <a:lnSpc>
                <a:spcPct val="115000"/>
              </a:lnSpc>
              <a:buClr>
                <a:srgbClr val="000000"/>
              </a:buClr>
              <a:buSzPct val="78571"/>
              <a:buFont typeface="Arial"/>
              <a:buNone/>
            </a:pPr>
            <a:r>
              <a:rPr lang="en-US" b="1">
                <a:latin typeface="Times New Roman"/>
                <a:ea typeface="Times New Roman"/>
                <a:cs typeface="Times New Roman"/>
                <a:sym typeface="Times New Roman"/>
              </a:rPr>
              <a:t>Pronunciation: </a:t>
            </a:r>
          </a:p>
          <a:p>
            <a:pPr lvl="0" rtl="0">
              <a:lnSpc>
                <a:spcPct val="115000"/>
              </a:lnSpc>
              <a:buClr>
                <a:srgbClr val="000000"/>
              </a:buClr>
              <a:buSzPct val="100000"/>
              <a:buFont typeface="Arial"/>
              <a:buNone/>
            </a:pPr>
            <a:r>
              <a:rPr lang="en-US" sz="1100">
                <a:latin typeface="Times New Roman"/>
                <a:ea typeface="Times New Roman"/>
                <a:cs typeface="Times New Roman"/>
                <a:sym typeface="Times New Roman"/>
              </a:rPr>
              <a:t>Teacher gives each student a Bingo card with words in a word bank. students are given a minute to randomly fill in all the boxes with words from the word bank. Teacher will pronounce the words from the word bank and if students have that word on their Bingo card, they cross it off. When students have a complete line (horizontal, vertical, diagonal), they call out Bingo. To check that students got the words correct, have them pronounce the words after they call out Bingo.</a:t>
            </a:r>
          </a:p>
          <a:p>
            <a:endParaRPr lang="en-US" sz="1100">
              <a:latin typeface="Times New Roman"/>
              <a:ea typeface="Times New Roman"/>
              <a:cs typeface="Times New Roman"/>
              <a:sym typeface="Times New Roman"/>
            </a:endParaRPr>
          </a:p>
          <a:p>
            <a:endParaRPr lang="en-US" sz="1100">
              <a:latin typeface="Times New Roman"/>
              <a:ea typeface="Times New Roman"/>
              <a:cs typeface="Times New Roman"/>
              <a:sym typeface="Times New Roman"/>
            </a:endParaRPr>
          </a:p>
          <a:p>
            <a:pPr lvl="0" rtl="0">
              <a:lnSpc>
                <a:spcPct val="115000"/>
              </a:lnSpc>
              <a:buClr>
                <a:srgbClr val="000000"/>
              </a:buClr>
              <a:buSzPct val="78571"/>
              <a:buFont typeface="Arial"/>
              <a:buNone/>
            </a:pPr>
            <a:r>
              <a:rPr lang="en-US" b="1">
                <a:latin typeface="Times New Roman"/>
                <a:ea typeface="Times New Roman"/>
                <a:cs typeface="Times New Roman"/>
                <a:sym typeface="Times New Roman"/>
              </a:rPr>
              <a:t>Speaking:</a:t>
            </a:r>
          </a:p>
          <a:p>
            <a:endParaRPr lang="en-US" b="1">
              <a:latin typeface="Times New Roman"/>
              <a:ea typeface="Times New Roman"/>
              <a:cs typeface="Times New Roman"/>
              <a:sym typeface="Times New Roman"/>
            </a:endParaRPr>
          </a:p>
          <a:p>
            <a:pPr lvl="0" rtl="0">
              <a:lnSpc>
                <a:spcPct val="115000"/>
              </a:lnSpc>
              <a:buClr>
                <a:srgbClr val="000000"/>
              </a:buClr>
              <a:buSzPct val="100000"/>
              <a:buFont typeface="Arial"/>
              <a:buNone/>
            </a:pPr>
            <a:r>
              <a:rPr lang="en-US" sz="1100" b="1">
                <a:latin typeface="Times New Roman"/>
                <a:ea typeface="Times New Roman"/>
                <a:cs typeface="Times New Roman"/>
                <a:sym typeface="Times New Roman"/>
              </a:rPr>
              <a:t>Think-Pair-Share:</a:t>
            </a:r>
            <a:r>
              <a:rPr lang="en-US" sz="1100">
                <a:latin typeface="Times New Roman"/>
                <a:ea typeface="Times New Roman"/>
                <a:cs typeface="Times New Roman"/>
                <a:sym typeface="Times New Roman"/>
              </a:rPr>
              <a:t>  Students brainstorm (thinking individually), Students are paired together and share their ideas (speaking), Students share with the class (speaking).</a:t>
            </a:r>
          </a:p>
          <a:p>
            <a:endParaRPr lang="en-US" sz="1100">
              <a:latin typeface="Times New Roman"/>
              <a:ea typeface="Times New Roman"/>
              <a:cs typeface="Times New Roman"/>
              <a:sym typeface="Times New Roman"/>
            </a:endParaRPr>
          </a:p>
          <a:p>
            <a:pPr lvl="0" rtl="0">
              <a:lnSpc>
                <a:spcPct val="115000"/>
              </a:lnSpc>
              <a:buClr>
                <a:srgbClr val="000000"/>
              </a:buClr>
              <a:buSzPct val="100000"/>
              <a:buFont typeface="Arial"/>
              <a:buNone/>
            </a:pPr>
            <a:r>
              <a:rPr lang="en-US" sz="1100" b="1">
                <a:latin typeface="Times New Roman"/>
                <a:ea typeface="Times New Roman"/>
                <a:cs typeface="Times New Roman"/>
                <a:sym typeface="Times New Roman"/>
              </a:rPr>
              <a:t>For example:</a:t>
            </a:r>
            <a:r>
              <a:rPr lang="en-US" sz="1100">
                <a:latin typeface="Times New Roman"/>
                <a:ea typeface="Times New Roman"/>
                <a:cs typeface="Times New Roman"/>
                <a:sym typeface="Times New Roman"/>
              </a:rPr>
              <a:t> </a:t>
            </a:r>
          </a:p>
          <a:p>
            <a:pPr lvl="0" rtl="0">
              <a:lnSpc>
                <a:spcPct val="115000"/>
              </a:lnSpc>
              <a:buClr>
                <a:srgbClr val="000000"/>
              </a:buClr>
              <a:buSzPct val="100000"/>
              <a:buFont typeface="Arial"/>
              <a:buNone/>
            </a:pPr>
            <a:r>
              <a:rPr lang="en-US" sz="1100">
                <a:latin typeface="Times New Roman"/>
                <a:ea typeface="Times New Roman"/>
                <a:cs typeface="Times New Roman"/>
                <a:sym typeface="Times New Roman"/>
              </a:rPr>
              <a:t>Teacher asks: What are your favorite foods?</a:t>
            </a:r>
          </a:p>
          <a:p>
            <a:pPr lvl="0" rtl="0">
              <a:lnSpc>
                <a:spcPct val="115000"/>
              </a:lnSpc>
              <a:buClr>
                <a:srgbClr val="000000"/>
              </a:buClr>
              <a:buSzPct val="100000"/>
              <a:buFont typeface="Arial"/>
              <a:buNone/>
            </a:pPr>
            <a:r>
              <a:rPr lang="en-US" sz="1100" i="1">
                <a:latin typeface="Times New Roman"/>
                <a:ea typeface="Times New Roman"/>
                <a:cs typeface="Times New Roman"/>
                <a:sym typeface="Times New Roman"/>
              </a:rPr>
              <a:t>Students individually think about the answer for 30 seconds - 1 minute.</a:t>
            </a:r>
          </a:p>
          <a:p>
            <a:pPr lvl="0" rtl="0">
              <a:lnSpc>
                <a:spcPct val="115000"/>
              </a:lnSpc>
              <a:buClr>
                <a:srgbClr val="000000"/>
              </a:buClr>
              <a:buSzPct val="100000"/>
              <a:buFont typeface="Arial"/>
              <a:buNone/>
            </a:pPr>
            <a:r>
              <a:rPr lang="en-US" sz="1100">
                <a:latin typeface="Times New Roman"/>
                <a:ea typeface="Times New Roman"/>
                <a:cs typeface="Times New Roman"/>
                <a:sym typeface="Times New Roman"/>
              </a:rPr>
              <a:t>Teacher says: Speak with your partner about your favorite foods.</a:t>
            </a:r>
          </a:p>
          <a:p>
            <a:pPr lvl="0" rtl="0">
              <a:lnSpc>
                <a:spcPct val="115000"/>
              </a:lnSpc>
              <a:buClr>
                <a:srgbClr val="000000"/>
              </a:buClr>
              <a:buSzPct val="100000"/>
              <a:buFont typeface="Arial"/>
              <a:buNone/>
            </a:pPr>
            <a:r>
              <a:rPr lang="en-US" sz="1100" i="1">
                <a:latin typeface="Times New Roman"/>
                <a:ea typeface="Times New Roman"/>
                <a:cs typeface="Times New Roman"/>
                <a:sym typeface="Times New Roman"/>
              </a:rPr>
              <a:t>Students discuss in pairs, what their favorite foods are, hopefully, adding to each other.</a:t>
            </a:r>
          </a:p>
          <a:p>
            <a:pPr lvl="0" rtl="0">
              <a:lnSpc>
                <a:spcPct val="115000"/>
              </a:lnSpc>
              <a:buClr>
                <a:srgbClr val="000000"/>
              </a:buClr>
              <a:buSzPct val="100000"/>
              <a:buFont typeface="Arial"/>
              <a:buNone/>
            </a:pPr>
            <a:r>
              <a:rPr lang="en-US" sz="1100">
                <a:latin typeface="Times New Roman"/>
                <a:ea typeface="Times New Roman"/>
                <a:cs typeface="Times New Roman"/>
                <a:sym typeface="Times New Roman"/>
              </a:rPr>
              <a:t>Teacher brings class back to main group: (Student name) what is (partner)’s favorite food?</a:t>
            </a:r>
          </a:p>
          <a:p>
            <a:pPr lvl="0" rtl="0">
              <a:lnSpc>
                <a:spcPct val="115000"/>
              </a:lnSpc>
              <a:buClr>
                <a:srgbClr val="000000"/>
              </a:buClr>
              <a:buSzPct val="100000"/>
              <a:buFont typeface="Arial"/>
              <a:buNone/>
            </a:pPr>
            <a:r>
              <a:rPr lang="en-US" sz="1100">
                <a:latin typeface="Times New Roman"/>
                <a:ea typeface="Times New Roman"/>
                <a:cs typeface="Times New Roman"/>
                <a:sym typeface="Times New Roman"/>
              </a:rPr>
              <a:t>Ss share.</a:t>
            </a:r>
          </a:p>
          <a:p>
            <a:endParaRPr lang="en-US" sz="1100">
              <a:latin typeface="Times New Roman"/>
              <a:ea typeface="Times New Roman"/>
              <a:cs typeface="Times New Roman"/>
              <a:sym typeface="Times New Roman"/>
            </a:endParaRPr>
          </a:p>
          <a:p>
            <a:pPr lvl="0" rtl="0">
              <a:lnSpc>
                <a:spcPct val="115000"/>
              </a:lnSpc>
              <a:buClr>
                <a:srgbClr val="000000"/>
              </a:buClr>
              <a:buSzPct val="100000"/>
              <a:buFont typeface="Arial"/>
              <a:buNone/>
            </a:pPr>
            <a:r>
              <a:rPr lang="en-US" sz="1100" b="1">
                <a:latin typeface="Times New Roman"/>
                <a:ea typeface="Times New Roman"/>
                <a:cs typeface="Times New Roman"/>
                <a:sym typeface="Times New Roman"/>
              </a:rPr>
              <a:t>Using technology:</a:t>
            </a:r>
            <a:r>
              <a:rPr lang="en-US" sz="1100">
                <a:latin typeface="Times New Roman"/>
                <a:ea typeface="Times New Roman"/>
                <a:cs typeface="Times New Roman"/>
                <a:sym typeface="Times New Roman"/>
              </a:rPr>
              <a:t> Can have students do this via</a:t>
            </a:r>
            <a:r>
              <a:rPr lang="en-US" sz="1100" b="1">
                <a:latin typeface="Times New Roman"/>
                <a:ea typeface="Times New Roman"/>
                <a:cs typeface="Times New Roman"/>
                <a:sym typeface="Times New Roman"/>
              </a:rPr>
              <a:t> text message</a:t>
            </a:r>
            <a:r>
              <a:rPr lang="en-US" sz="1100">
                <a:latin typeface="Times New Roman"/>
                <a:ea typeface="Times New Roman"/>
                <a:cs typeface="Times New Roman"/>
                <a:sym typeface="Times New Roman"/>
              </a:rPr>
              <a:t> and can create a log of student chat to share with everyone. Students can also do this via a poll (polleverywhere.com)</a:t>
            </a:r>
          </a:p>
          <a:p>
            <a:endParaRPr lang="en-US" sz="1100">
              <a:latin typeface="Times New Roman"/>
              <a:ea typeface="Times New Roman"/>
              <a:cs typeface="Times New Roman"/>
              <a:sym typeface="Times New Roman"/>
            </a:endParaRPr>
          </a:p>
          <a:p>
            <a:pPr lvl="0" rtl="0">
              <a:lnSpc>
                <a:spcPct val="115000"/>
              </a:lnSpc>
              <a:buClr>
                <a:srgbClr val="000000"/>
              </a:buClr>
              <a:buSzPct val="78571"/>
              <a:buFont typeface="Arial"/>
              <a:buNone/>
            </a:pPr>
            <a:r>
              <a:rPr lang="en-US" b="1">
                <a:latin typeface="Times New Roman"/>
                <a:ea typeface="Times New Roman"/>
                <a:cs typeface="Times New Roman"/>
                <a:sym typeface="Times New Roman"/>
              </a:rPr>
              <a:t>Reading: </a:t>
            </a:r>
            <a:r>
              <a:rPr lang="en-US" sz="1100">
                <a:latin typeface="Times New Roman"/>
                <a:ea typeface="Times New Roman"/>
                <a:cs typeface="Times New Roman"/>
                <a:sym typeface="Times New Roman"/>
              </a:rPr>
              <a:t> </a:t>
            </a:r>
          </a:p>
          <a:p>
            <a:endParaRPr lang="en-US" sz="1100">
              <a:latin typeface="Times New Roman"/>
              <a:ea typeface="Times New Roman"/>
              <a:cs typeface="Times New Roman"/>
              <a:sym typeface="Times New Roman"/>
            </a:endParaRPr>
          </a:p>
          <a:p>
            <a:pPr lvl="0" rtl="0">
              <a:lnSpc>
                <a:spcPct val="115000"/>
              </a:lnSpc>
              <a:buClr>
                <a:srgbClr val="000000"/>
              </a:buClr>
              <a:buSzPct val="100000"/>
              <a:buFont typeface="Arial"/>
              <a:buNone/>
            </a:pPr>
            <a:r>
              <a:rPr lang="en-US" sz="1100" b="1">
                <a:latin typeface="Times New Roman"/>
                <a:ea typeface="Times New Roman"/>
                <a:cs typeface="Times New Roman"/>
                <a:sym typeface="Times New Roman"/>
              </a:rPr>
              <a:t>Unscramble paragraphs:  </a:t>
            </a:r>
            <a:r>
              <a:rPr lang="en-US" sz="1100">
                <a:latin typeface="Times New Roman"/>
                <a:ea typeface="Times New Roman"/>
                <a:cs typeface="Times New Roman"/>
                <a:sym typeface="Times New Roman"/>
              </a:rPr>
              <a:t>Teacher takes a paragraph and scrambles the sentences, Students each get a section.  Next, they talk to each other about their sentences and try to put the sentences in order to understand the full paragraph.</a:t>
            </a:r>
          </a:p>
          <a:p>
            <a:endParaRPr lang="en-US" sz="1100">
              <a:latin typeface="Times New Roman"/>
              <a:ea typeface="Times New Roman"/>
              <a:cs typeface="Times New Roman"/>
              <a:sym typeface="Times New Roman"/>
            </a:endParaRPr>
          </a:p>
          <a:p>
            <a:pPr lvl="0" rtl="0">
              <a:lnSpc>
                <a:spcPct val="115000"/>
              </a:lnSpc>
              <a:buClr>
                <a:srgbClr val="000000"/>
              </a:buClr>
              <a:buSzPct val="100000"/>
              <a:buFont typeface="Arial"/>
              <a:buNone/>
            </a:pPr>
            <a:r>
              <a:rPr lang="en-US" sz="1100" b="1">
                <a:latin typeface="Times New Roman"/>
                <a:ea typeface="Times New Roman"/>
                <a:cs typeface="Times New Roman"/>
                <a:sym typeface="Times New Roman"/>
              </a:rPr>
              <a:t>For example: </a:t>
            </a:r>
            <a:r>
              <a:rPr lang="en-US" sz="1100">
                <a:latin typeface="Times New Roman"/>
                <a:ea typeface="Times New Roman"/>
                <a:cs typeface="Times New Roman"/>
                <a:sym typeface="Times New Roman"/>
              </a:rPr>
              <a:t>“Hello, my name is Scott and I like cats.  In fact, I have three cats.  My cats names are Fluffy, Scratches, and Dot.  They play games together.”</a:t>
            </a:r>
          </a:p>
          <a:p>
            <a:pPr lvl="0" rtl="0">
              <a:lnSpc>
                <a:spcPct val="115000"/>
              </a:lnSpc>
              <a:buClr>
                <a:srgbClr val="000000"/>
              </a:buClr>
              <a:buSzPct val="100000"/>
              <a:buFont typeface="Arial"/>
              <a:buNone/>
            </a:pPr>
            <a:r>
              <a:rPr lang="en-US" sz="1100" i="1">
                <a:latin typeface="Times New Roman"/>
                <a:ea typeface="Times New Roman"/>
                <a:cs typeface="Times New Roman"/>
                <a:sym typeface="Times New Roman"/>
              </a:rPr>
              <a:t>Teacher gives each student a sentence on a piece of paper.  Students read their sentence.  Students talk to each other and reconstruct paragraph.  Teacher posts the answer.  Students check.</a:t>
            </a:r>
          </a:p>
          <a:p>
            <a:endParaRPr lang="en-US" sz="1100" i="1">
              <a:latin typeface="Times New Roman"/>
              <a:ea typeface="Times New Roman"/>
              <a:cs typeface="Times New Roman"/>
              <a:sym typeface="Times New Roman"/>
            </a:endParaRPr>
          </a:p>
          <a:p>
            <a:pPr lvl="0" rtl="0">
              <a:lnSpc>
                <a:spcPct val="115000"/>
              </a:lnSpc>
              <a:buClr>
                <a:srgbClr val="000000"/>
              </a:buClr>
              <a:buSzPct val="100000"/>
              <a:buFont typeface="Arial"/>
              <a:buNone/>
            </a:pPr>
            <a:r>
              <a:rPr lang="en-US" sz="1100" b="1">
                <a:latin typeface="Times New Roman"/>
                <a:ea typeface="Times New Roman"/>
                <a:cs typeface="Times New Roman"/>
                <a:sym typeface="Times New Roman"/>
              </a:rPr>
              <a:t>Using technology:  </a:t>
            </a:r>
            <a:r>
              <a:rPr lang="en-US" sz="1100">
                <a:latin typeface="Times New Roman"/>
                <a:ea typeface="Times New Roman"/>
                <a:cs typeface="Times New Roman"/>
                <a:sym typeface="Times New Roman"/>
              </a:rPr>
              <a:t>Teacher can use a generator to have the sentences be scrambled.  </a:t>
            </a:r>
          </a:p>
          <a:p>
            <a:pPr lvl="0" rtl="0">
              <a:lnSpc>
                <a:spcPct val="115000"/>
              </a:lnSpc>
              <a:buClr>
                <a:srgbClr val="000000"/>
              </a:buClr>
              <a:buSzPct val="100000"/>
              <a:buFont typeface="Arial"/>
              <a:buNone/>
            </a:pPr>
            <a:r>
              <a:rPr lang="en-US" sz="1100" b="1">
                <a:latin typeface="Times New Roman"/>
                <a:ea typeface="Times New Roman"/>
                <a:cs typeface="Times New Roman"/>
                <a:sym typeface="Times New Roman"/>
              </a:rPr>
              <a:t>Sentence scrambler: </a:t>
            </a:r>
            <a:r>
              <a:rPr lang="en-US" sz="1100" u="sng">
                <a:solidFill>
                  <a:srgbClr val="1155CC"/>
                </a:solidFill>
                <a:latin typeface="Times New Roman"/>
                <a:ea typeface="Times New Roman"/>
                <a:cs typeface="Times New Roman"/>
                <a:sym typeface="Times New Roman"/>
                <a:hlinkClick r:id="rId3"/>
              </a:rPr>
              <a:t>http://davidbrett.uniss.it/eLearningTools/paragraph%20scrambler.html</a:t>
            </a:r>
          </a:p>
          <a:p>
            <a:endParaRPr lang="en-US" sz="1100" u="sng">
              <a:solidFill>
                <a:srgbClr val="1155CC"/>
              </a:solidFill>
              <a:latin typeface="Times New Roman"/>
              <a:ea typeface="Times New Roman"/>
              <a:cs typeface="Times New Roman"/>
              <a:sym typeface="Times New Roman"/>
              <a:hlinkClick r:id="rId3"/>
            </a:endParaRPr>
          </a:p>
          <a:p>
            <a:pPr lvl="0" rtl="0">
              <a:lnSpc>
                <a:spcPct val="115000"/>
              </a:lnSpc>
              <a:buClr>
                <a:srgbClr val="000000"/>
              </a:buClr>
              <a:buSzPct val="78571"/>
              <a:buFont typeface="Arial"/>
              <a:buNone/>
            </a:pPr>
            <a:r>
              <a:rPr lang="en-US" b="1">
                <a:latin typeface="Times New Roman"/>
                <a:ea typeface="Times New Roman"/>
                <a:cs typeface="Times New Roman"/>
                <a:sym typeface="Times New Roman"/>
              </a:rPr>
              <a:t>Writing: Chain Writing (Stories,Poem) </a:t>
            </a:r>
          </a:p>
          <a:p>
            <a:pPr lvl="0" rtl="0">
              <a:lnSpc>
                <a:spcPct val="115000"/>
              </a:lnSpc>
              <a:buClr>
                <a:srgbClr val="000000"/>
              </a:buClr>
              <a:buSzPct val="100000"/>
              <a:buFont typeface="Arial"/>
              <a:buNone/>
            </a:pPr>
            <a:r>
              <a:rPr lang="en-US" sz="1100">
                <a:latin typeface="Times New Roman"/>
                <a:ea typeface="Times New Roman"/>
                <a:cs typeface="Times New Roman"/>
                <a:sym typeface="Times New Roman"/>
              </a:rPr>
              <a:t>For example: Students first read a poem (either on a handout or if using technology, online). Students then try to write a poem in groups. each student receives a piece of paper with only the title of the poem. Students each write 1 line and fold the paper such that their writing is covered. students then rotate their papers and write another line and cover the paper again. Repeat until teacher calls time or until a round is complete. </a:t>
            </a:r>
          </a:p>
          <a:p>
            <a:endParaRPr lang="en-US" sz="1100">
              <a:latin typeface="Times New Roman"/>
              <a:ea typeface="Times New Roman"/>
              <a:cs typeface="Times New Roman"/>
              <a:sym typeface="Times New Roman"/>
            </a:endParaRPr>
          </a:p>
          <a:p>
            <a:pPr lvl="0" rtl="0">
              <a:lnSpc>
                <a:spcPct val="115000"/>
              </a:lnSpc>
              <a:buClr>
                <a:srgbClr val="000000"/>
              </a:buClr>
              <a:buSzPct val="100000"/>
              <a:buFont typeface="Arial"/>
              <a:buNone/>
            </a:pPr>
            <a:r>
              <a:rPr lang="en-US" sz="1100" b="1">
                <a:latin typeface="Times New Roman"/>
                <a:ea typeface="Times New Roman"/>
                <a:cs typeface="Times New Roman"/>
                <a:sym typeface="Times New Roman"/>
              </a:rPr>
              <a:t>Students then unfold the paper and read the poem. Students can check for spelling mistakes and underline new vocabulary. </a:t>
            </a:r>
          </a:p>
          <a:p>
            <a:endParaRPr lang="en-US" sz="1100" b="1">
              <a:latin typeface="Times New Roman"/>
              <a:ea typeface="Times New Roman"/>
              <a:cs typeface="Times New Roman"/>
              <a:sym typeface="Times New Roman"/>
            </a:endParaRPr>
          </a:p>
          <a:p>
            <a:pPr lvl="0" rtl="0">
              <a:lnSpc>
                <a:spcPct val="115000"/>
              </a:lnSpc>
              <a:buClr>
                <a:srgbClr val="000000"/>
              </a:buClr>
              <a:buSzPct val="78571"/>
              <a:buFont typeface="Arial"/>
              <a:buNone/>
            </a:pPr>
            <a:r>
              <a:rPr lang="en-US" b="1">
                <a:latin typeface="Times New Roman"/>
                <a:ea typeface="Times New Roman"/>
                <a:cs typeface="Times New Roman"/>
                <a:sym typeface="Times New Roman"/>
              </a:rPr>
              <a:t>Grammar/Vocabulary: </a:t>
            </a:r>
          </a:p>
          <a:p>
            <a:endParaRPr lang="en-US" b="1">
              <a:latin typeface="Times New Roman"/>
              <a:ea typeface="Times New Roman"/>
              <a:cs typeface="Times New Roman"/>
              <a:sym typeface="Times New Roman"/>
            </a:endParaRPr>
          </a:p>
          <a:p>
            <a:pPr lvl="0" rtl="0">
              <a:lnSpc>
                <a:spcPct val="115000"/>
              </a:lnSpc>
              <a:buClr>
                <a:srgbClr val="000000"/>
              </a:buClr>
              <a:buSzPct val="100000"/>
              <a:buFont typeface="Arial"/>
              <a:buNone/>
            </a:pPr>
            <a:r>
              <a:rPr lang="en-US" sz="1100" b="1">
                <a:latin typeface="Times New Roman"/>
                <a:ea typeface="Times New Roman"/>
                <a:cs typeface="Times New Roman"/>
                <a:sym typeface="Times New Roman"/>
              </a:rPr>
              <a:t>Word of the day/Phrase of the day:  </a:t>
            </a:r>
            <a:r>
              <a:rPr lang="en-US" sz="1100">
                <a:latin typeface="Times New Roman"/>
                <a:ea typeface="Times New Roman"/>
                <a:cs typeface="Times New Roman"/>
                <a:sym typeface="Times New Roman"/>
              </a:rPr>
              <a:t>This assignment serves the purpose for students to become active language learners and go out and “get” the language. Students are assigned recording words and/or phrases in the target language to be presented in class. These are words or phrases that they have come across in a context where the target language is used by speakers or writers of the language (i.e., NOT from the textbook). Students then analyze the word or phrase by answering the questions on the handout. (Mention specific questions on handout.) </a:t>
            </a:r>
          </a:p>
          <a:p>
            <a:endParaRPr lang="en-US" sz="1100">
              <a:latin typeface="Times New Roman"/>
              <a:ea typeface="Times New Roman"/>
              <a:cs typeface="Times New Roman"/>
              <a:sym typeface="Times New Roman"/>
            </a:endParaRPr>
          </a:p>
          <a:p>
            <a:pPr lvl="0" rtl="0">
              <a:lnSpc>
                <a:spcPct val="115000"/>
              </a:lnSpc>
              <a:buClr>
                <a:srgbClr val="000000"/>
              </a:buClr>
              <a:buSzPct val="100000"/>
              <a:buFont typeface="Arial"/>
              <a:buNone/>
            </a:pPr>
            <a:r>
              <a:rPr lang="en-US" sz="1100" b="1">
                <a:latin typeface="Times New Roman"/>
                <a:ea typeface="Times New Roman"/>
                <a:cs typeface="Times New Roman"/>
                <a:sym typeface="Times New Roman"/>
              </a:rPr>
              <a:t>For example: </a:t>
            </a:r>
            <a:r>
              <a:rPr lang="en-US" sz="1100">
                <a:latin typeface="Times New Roman"/>
                <a:ea typeface="Times New Roman"/>
                <a:cs typeface="Times New Roman"/>
                <a:sym typeface="Times New Roman"/>
              </a:rPr>
              <a:t>Class meets Monday, Tuesday and Wednesday, and there are three students.  Student 1 may be assigned to present a word on Mondays, Student 2 on Tuesdays, Student 3 on Wednesdays.  Students may speak with teacher about certain words that they want to present in order to be certain that they understand their meaning.</a:t>
            </a:r>
          </a:p>
          <a:p>
            <a:endParaRPr lang="en-US" sz="1100">
              <a:latin typeface="Times New Roman"/>
              <a:ea typeface="Times New Roman"/>
              <a:cs typeface="Times New Roman"/>
              <a:sym typeface="Times New Roman"/>
            </a:endParaRPr>
          </a:p>
          <a:p>
            <a:pPr lvl="0" rtl="0">
              <a:lnSpc>
                <a:spcPct val="115000"/>
              </a:lnSpc>
              <a:buClr>
                <a:srgbClr val="000000"/>
              </a:buClr>
              <a:buSzPct val="100000"/>
              <a:buFont typeface="Arial"/>
              <a:buNone/>
            </a:pPr>
            <a:r>
              <a:rPr lang="en-US" sz="1100" b="1">
                <a:latin typeface="Times New Roman"/>
                <a:ea typeface="Times New Roman"/>
                <a:cs typeface="Times New Roman"/>
                <a:sym typeface="Times New Roman"/>
              </a:rPr>
              <a:t>Using technology:  </a:t>
            </a:r>
            <a:r>
              <a:rPr lang="en-US" sz="1100">
                <a:latin typeface="Times New Roman"/>
                <a:ea typeface="Times New Roman"/>
                <a:cs typeface="Times New Roman"/>
                <a:sym typeface="Times New Roman"/>
              </a:rPr>
              <a:t>For students with access to mobile phones or to a computer, it may be beneficial to have the students log these words using technology.  The program recommended is called </a:t>
            </a:r>
            <a:r>
              <a:rPr lang="en-US" sz="1100" b="1">
                <a:latin typeface="Times New Roman"/>
                <a:ea typeface="Times New Roman"/>
                <a:cs typeface="Times New Roman"/>
                <a:sym typeface="Times New Roman"/>
              </a:rPr>
              <a:t>Anki</a:t>
            </a:r>
            <a:r>
              <a:rPr lang="en-US" sz="1100">
                <a:latin typeface="Times New Roman"/>
                <a:ea typeface="Times New Roman"/>
                <a:cs typeface="Times New Roman"/>
                <a:sym typeface="Times New Roman"/>
              </a:rPr>
              <a:t>.  </a:t>
            </a:r>
            <a:r>
              <a:rPr lang="en-US" sz="1100" b="1">
                <a:latin typeface="Times New Roman"/>
                <a:ea typeface="Times New Roman"/>
                <a:cs typeface="Times New Roman"/>
                <a:sym typeface="Times New Roman"/>
              </a:rPr>
              <a:t>Link:</a:t>
            </a:r>
            <a:r>
              <a:rPr lang="en-US" sz="1100">
                <a:latin typeface="Times New Roman"/>
                <a:ea typeface="Times New Roman"/>
                <a:cs typeface="Times New Roman"/>
                <a:sym typeface="Times New Roman"/>
              </a:rPr>
              <a:t> </a:t>
            </a:r>
            <a:r>
              <a:rPr lang="en-US" sz="1100" u="sng">
                <a:solidFill>
                  <a:srgbClr val="1155CC"/>
                </a:solidFill>
                <a:latin typeface="Times New Roman"/>
                <a:ea typeface="Times New Roman"/>
                <a:cs typeface="Times New Roman"/>
                <a:sym typeface="Times New Roman"/>
                <a:hlinkClick r:id="rId4"/>
              </a:rPr>
              <a:t>http://ankisrs.net/</a:t>
            </a:r>
            <a:r>
              <a:rPr lang="en-US" sz="1100">
                <a:latin typeface="Times New Roman"/>
                <a:ea typeface="Times New Roman"/>
                <a:cs typeface="Times New Roman"/>
                <a:sym typeface="Times New Roman"/>
              </a:rPr>
              <a:t>   Teacher will probably have to aid in setup, but essentially, the program cycles through computerized flashcards with a special algorhythm to help aid memory.</a:t>
            </a:r>
          </a:p>
          <a:p>
            <a:endParaRPr lang="en-US" sz="1100">
              <a:latin typeface="Times New Roman"/>
              <a:ea typeface="Times New Roman"/>
              <a:cs typeface="Times New Roman"/>
              <a:sym typeface="Times New Roman"/>
            </a:endParaRPr>
          </a:p>
          <a:p>
            <a:endParaRPr lang="en-US" sz="1100">
              <a:latin typeface="Times New Roman"/>
              <a:ea typeface="Times New Roman"/>
              <a:cs typeface="Times New Roman"/>
              <a:sym typeface="Times New Roman"/>
            </a:endParaRPr>
          </a:p>
          <a:p>
            <a:endParaRPr lang="en-US" sz="1100">
              <a:latin typeface="Times New Roman"/>
              <a:ea typeface="Times New Roman"/>
              <a:cs typeface="Times New Roman"/>
              <a:sym typeface="Times New Roman"/>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4AF466F-BDA4-4F18-9C7B-FF0A9A1B0E80}" type="datetime1">
              <a:rPr lang="en-US" smtClean="0"/>
              <a:pPr/>
              <a:t>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pPr/>
              <a:t>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8FB4290-6522-4139-852E-05BD9E7F0D2E}" type="datetime1">
              <a:rPr lang="en-US" smtClean="0"/>
              <a:pPr/>
              <a:t>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AB955F9-81EA-47C5-8059-9E5C2B437C70}" type="datetime1">
              <a:rPr lang="en-US" smtClean="0"/>
              <a:pPr/>
              <a:t>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27B613C-1AD7-49D3-885D-F654C5CDBAA6}" type="datetime1">
              <a:rPr lang="en-US" smtClean="0"/>
              <a:pPr/>
              <a:t>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11/20/13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6EE300C-6FC5-4FC3-AF1A-075E4F50620D}" type="datetime1">
              <a:rPr lang="en-US" smtClean="0"/>
              <a:pPr/>
              <a:t>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2B28685-4D0C-42D5-8013-B5904CD1FCBC}" type="datetime1">
              <a:rPr lang="en-US" smtClean="0"/>
              <a:pPr/>
              <a:t>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327B613C-1AD7-49D3-885D-F654C5CDBAA6}" type="datetime1">
              <a:rPr lang="en-US" smtClean="0"/>
              <a:pPr/>
              <a:t>11/20/13</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6E2D2B3B-882E-40F3-A32F-6DD51691504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3" name="Shape 63"/>
          <p:cNvSpPr txBox="1">
            <a:spLocks noGrp="1"/>
          </p:cNvSpPr>
          <p:nvPr>
            <p:ph type="ctrTitle"/>
          </p:nvPr>
        </p:nvSpPr>
        <p:spPr>
          <a:xfrm>
            <a:off x="1322921" y="1219200"/>
            <a:ext cx="6498158" cy="1724867"/>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Galdeano"/>
              <a:buNone/>
            </a:pPr>
            <a:r>
              <a:rPr lang="en-US" sz="3600" b="0" i="0" u="none" strike="noStrike" cap="small" baseline="0" dirty="0">
                <a:solidFill>
                  <a:schemeClr val="dk2"/>
                </a:solidFill>
                <a:latin typeface="Galdeano"/>
                <a:ea typeface="Galdeano"/>
                <a:cs typeface="Galdeano"/>
                <a:sym typeface="Galdeano"/>
              </a:rPr>
              <a:t>Engaging students in interactive Language activities</a:t>
            </a:r>
          </a:p>
        </p:txBody>
      </p:sp>
      <p:sp>
        <p:nvSpPr>
          <p:cNvPr id="62" name="Shape 62"/>
          <p:cNvSpPr txBox="1">
            <a:spLocks noGrp="1"/>
          </p:cNvSpPr>
          <p:nvPr>
            <p:ph type="subTitle" idx="1"/>
          </p:nvPr>
        </p:nvSpPr>
        <p:spPr>
          <a:xfrm>
            <a:off x="1322921" y="3048000"/>
            <a:ext cx="6498159" cy="916641"/>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25000"/>
              <a:buFont typeface="Galdeano"/>
              <a:buNone/>
            </a:pPr>
            <a:r>
              <a:rPr lang="en-US" sz="2050" b="0" i="0" u="none" strike="noStrike" cap="none" baseline="0" dirty="0">
                <a:solidFill>
                  <a:schemeClr val="dk2"/>
                </a:solidFill>
                <a:latin typeface="Galdeano"/>
                <a:ea typeface="Galdeano"/>
                <a:cs typeface="Galdeano"/>
                <a:sym typeface="Galdeano"/>
              </a:rPr>
              <a:t>YES </a:t>
            </a:r>
            <a:r>
              <a:rPr lang="en-US" sz="2050" dirty="0" smtClean="0">
                <a:solidFill>
                  <a:schemeClr val="dk2"/>
                </a:solidFill>
                <a:latin typeface="Galdeano"/>
                <a:ea typeface="Galdeano"/>
                <a:cs typeface="Galdeano"/>
                <a:sym typeface="Galdeano"/>
              </a:rPr>
              <a:t>Alumni</a:t>
            </a:r>
            <a:r>
              <a:rPr lang="en-US" sz="2050" b="0" i="0" u="none" strike="noStrike" cap="none" baseline="0" dirty="0" smtClean="0">
                <a:solidFill>
                  <a:schemeClr val="dk2"/>
                </a:solidFill>
                <a:latin typeface="Galdeano"/>
                <a:ea typeface="Galdeano"/>
                <a:cs typeface="Galdeano"/>
                <a:sym typeface="Galdeano"/>
              </a:rPr>
              <a:t> </a:t>
            </a:r>
            <a:r>
              <a:rPr lang="en-US" sz="2050" b="0" i="0" u="none" strike="noStrike" cap="none" baseline="0" dirty="0">
                <a:solidFill>
                  <a:schemeClr val="dk2"/>
                </a:solidFill>
                <a:latin typeface="Galdeano"/>
                <a:ea typeface="Galdeano"/>
                <a:cs typeface="Galdeano"/>
                <a:sym typeface="Galdeano"/>
              </a:rPr>
              <a:t>Webinar, November 21, 2013</a:t>
            </a:r>
          </a:p>
          <a:p>
            <a:pPr marL="0" marR="0" lvl="0" indent="0" algn="l" rtl="0">
              <a:lnSpc>
                <a:spcPct val="90000"/>
              </a:lnSpc>
              <a:spcBef>
                <a:spcPts val="600"/>
              </a:spcBef>
              <a:spcAft>
                <a:spcPts val="0"/>
              </a:spcAft>
              <a:buClr>
                <a:schemeClr val="accent1"/>
              </a:buClr>
              <a:buSzPct val="25000"/>
              <a:buFont typeface="Galdeano"/>
              <a:buNone/>
            </a:pPr>
            <a:r>
              <a:rPr lang="en-US" sz="2050" b="0" i="0" u="none" strike="noStrike" cap="none" baseline="0" dirty="0">
                <a:solidFill>
                  <a:schemeClr val="dk2"/>
                </a:solidFill>
                <a:latin typeface="Galdeano"/>
                <a:ea typeface="Galdeano"/>
                <a:cs typeface="Galdeano"/>
                <a:sym typeface="Galdeano"/>
              </a:rPr>
              <a:t>Dr. </a:t>
            </a:r>
            <a:r>
              <a:rPr lang="en-US" sz="2050" b="0" i="0" u="none" strike="noStrike" cap="none" baseline="0" dirty="0" err="1">
                <a:solidFill>
                  <a:schemeClr val="dk2"/>
                </a:solidFill>
                <a:latin typeface="Galdeano"/>
                <a:ea typeface="Galdeano"/>
                <a:cs typeface="Galdeano"/>
                <a:sym typeface="Galdeano"/>
              </a:rPr>
              <a:t>Carolin</a:t>
            </a:r>
            <a:r>
              <a:rPr lang="en-US" sz="2050" b="0" i="0" u="none" strike="noStrike" cap="none" baseline="0" dirty="0">
                <a:solidFill>
                  <a:schemeClr val="dk2"/>
                </a:solidFill>
                <a:latin typeface="Galdeano"/>
                <a:ea typeface="Galdeano"/>
                <a:cs typeface="Galdeano"/>
                <a:sym typeface="Galdeano"/>
              </a:rPr>
              <a:t> Fuchs</a:t>
            </a:r>
          </a:p>
          <a:p>
            <a:pPr marL="0" marR="0" lvl="0" indent="0" algn="l" rtl="0">
              <a:lnSpc>
                <a:spcPct val="90000"/>
              </a:lnSpc>
              <a:spcBef>
                <a:spcPts val="600"/>
              </a:spcBef>
              <a:spcAft>
                <a:spcPts val="0"/>
              </a:spcAft>
              <a:buClr>
                <a:schemeClr val="accent1"/>
              </a:buClr>
              <a:buSzPct val="25000"/>
              <a:buFont typeface="Galdeano"/>
              <a:buNone/>
            </a:pPr>
            <a:r>
              <a:rPr lang="en-US" sz="2050" b="0" i="0" u="none" strike="noStrike" cap="none" baseline="0" dirty="0">
                <a:solidFill>
                  <a:schemeClr val="dk2"/>
                </a:solidFill>
                <a:latin typeface="Galdeano"/>
                <a:ea typeface="Galdeano"/>
                <a:cs typeface="Galdeano"/>
                <a:sym typeface="Galdeano"/>
              </a:rPr>
              <a:t>Amanda Loy</a:t>
            </a:r>
          </a:p>
          <a:p>
            <a:pPr marL="0" marR="0" lvl="0" indent="0" algn="l" rtl="0">
              <a:lnSpc>
                <a:spcPct val="90000"/>
              </a:lnSpc>
              <a:spcBef>
                <a:spcPts val="600"/>
              </a:spcBef>
              <a:spcAft>
                <a:spcPts val="0"/>
              </a:spcAft>
              <a:buClr>
                <a:schemeClr val="accent1"/>
              </a:buClr>
              <a:buSzPct val="25000"/>
              <a:buFont typeface="Galdeano"/>
              <a:buNone/>
            </a:pPr>
            <a:r>
              <a:rPr lang="en-US" sz="2050" b="0" i="0" u="none" strike="noStrike" cap="none" baseline="0" dirty="0" err="1">
                <a:solidFill>
                  <a:schemeClr val="dk2"/>
                </a:solidFill>
                <a:latin typeface="Galdeano"/>
                <a:ea typeface="Galdeano"/>
                <a:cs typeface="Galdeano"/>
                <a:sym typeface="Galdeano"/>
              </a:rPr>
              <a:t>Hallie</a:t>
            </a:r>
            <a:r>
              <a:rPr lang="en-US" sz="2050" b="0" i="0" u="none" strike="noStrike" cap="none" baseline="0" dirty="0">
                <a:solidFill>
                  <a:schemeClr val="dk2"/>
                </a:solidFill>
                <a:latin typeface="Galdeano"/>
                <a:ea typeface="Galdeano"/>
                <a:cs typeface="Galdeano"/>
                <a:sym typeface="Galdeano"/>
              </a:rPr>
              <a:t> </a:t>
            </a:r>
            <a:r>
              <a:rPr lang="en-US" sz="2050" b="0" i="0" u="none" strike="noStrike" cap="none" baseline="0" dirty="0" err="1">
                <a:solidFill>
                  <a:schemeClr val="dk2"/>
                </a:solidFill>
                <a:latin typeface="Galdeano"/>
                <a:ea typeface="Galdeano"/>
                <a:cs typeface="Galdeano"/>
                <a:sym typeface="Galdeano"/>
              </a:rPr>
              <a:t>Bodey</a:t>
            </a:r>
            <a:endParaRPr lang="en-US" sz="2050" b="0" i="0" u="none" strike="noStrike" cap="none" baseline="0" dirty="0">
              <a:solidFill>
                <a:schemeClr val="dk2"/>
              </a:solidFill>
              <a:latin typeface="Galdeano"/>
              <a:ea typeface="Galdeano"/>
              <a:cs typeface="Galdeano"/>
              <a:sym typeface="Galdeano"/>
            </a:endParaRP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Galdeano"/>
              <a:buNone/>
            </a:pPr>
            <a:r>
              <a:rPr lang="en-US" sz="3250"/>
              <a:t>Think-Pair-Share Reflection Question:</a:t>
            </a:r>
          </a:p>
        </p:txBody>
      </p:sp>
      <p:sp>
        <p:nvSpPr>
          <p:cNvPr id="123" name="Shape 123"/>
          <p:cNvSpPr txBox="1">
            <a:spLocks noGrp="1"/>
          </p:cNvSpPr>
          <p:nvPr>
            <p:ph idx="1"/>
          </p:nvPr>
        </p:nvSpPr>
        <p:spPr>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1"/>
              </a:buClr>
              <a:buSzPct val="25000"/>
              <a:buFont typeface="Galdeano"/>
              <a:buNone/>
            </a:pPr>
            <a:r>
              <a:rPr lang="en-US" dirty="0">
                <a:solidFill>
                  <a:srgbClr val="000000"/>
                </a:solidFill>
              </a:rPr>
              <a:t>What are your 2 favorite activities that we’ve introduced and why?</a:t>
            </a:r>
          </a:p>
          <a:p>
            <a:endParaRPr lang="en-US" dirty="0">
              <a:solidFill>
                <a:srgbClr val="000000"/>
              </a:solidFill>
            </a:endParaRPr>
          </a:p>
          <a:p>
            <a:pPr marL="171450" marR="0" lvl="0" indent="-171450" algn="l" rtl="0">
              <a:spcBef>
                <a:spcPts val="0"/>
              </a:spcBef>
              <a:spcAft>
                <a:spcPts val="0"/>
              </a:spcAft>
              <a:buClr>
                <a:schemeClr val="accent1"/>
              </a:buClr>
              <a:buSzPct val="25000"/>
              <a:buFont typeface="Galdeano"/>
              <a:buNone/>
            </a:pPr>
            <a:r>
              <a:rPr lang="en-US" dirty="0">
                <a:solidFill>
                  <a:srgbClr val="000000"/>
                </a:solidFill>
              </a:rPr>
              <a:t>1. Think individually (</a:t>
            </a:r>
            <a:r>
              <a:rPr lang="en-US" i="1" dirty="0">
                <a:solidFill>
                  <a:srgbClr val="000000"/>
                </a:solidFill>
              </a:rPr>
              <a:t>1 min.</a:t>
            </a:r>
            <a:r>
              <a:rPr lang="en-US" dirty="0">
                <a:solidFill>
                  <a:srgbClr val="000000"/>
                </a:solidFill>
              </a:rPr>
              <a:t>)</a:t>
            </a:r>
          </a:p>
          <a:p>
            <a:pPr marL="171450" marR="0" lvl="0" indent="-171450" algn="l" rtl="0">
              <a:spcBef>
                <a:spcPts val="0"/>
              </a:spcBef>
              <a:spcAft>
                <a:spcPts val="0"/>
              </a:spcAft>
              <a:buClr>
                <a:schemeClr val="accent1"/>
              </a:buClr>
              <a:buSzPct val="25000"/>
              <a:buFont typeface="Galdeano"/>
              <a:buNone/>
            </a:pPr>
            <a:r>
              <a:rPr lang="en-US" dirty="0">
                <a:solidFill>
                  <a:srgbClr val="000000"/>
                </a:solidFill>
              </a:rPr>
              <a:t>2. [</a:t>
            </a:r>
            <a:r>
              <a:rPr lang="en-US" i="1" dirty="0">
                <a:solidFill>
                  <a:srgbClr val="000000"/>
                </a:solidFill>
              </a:rPr>
              <a:t>Pair (2 </a:t>
            </a:r>
            <a:r>
              <a:rPr lang="en-US" i="1" dirty="0" smtClean="0">
                <a:solidFill>
                  <a:srgbClr val="000000"/>
                </a:solidFill>
              </a:rPr>
              <a:t>min.</a:t>
            </a:r>
            <a:r>
              <a:rPr lang="en-US" i="1" dirty="0">
                <a:solidFill>
                  <a:srgbClr val="000000"/>
                </a:solidFill>
              </a:rPr>
              <a:t>)</a:t>
            </a:r>
            <a:r>
              <a:rPr lang="en-US" dirty="0">
                <a:solidFill>
                  <a:srgbClr val="000000"/>
                </a:solidFill>
              </a:rPr>
              <a:t>]</a:t>
            </a:r>
          </a:p>
          <a:p>
            <a:pPr marL="171450" marR="0" lvl="0" indent="-171450" algn="l" rtl="0">
              <a:spcBef>
                <a:spcPts val="0"/>
              </a:spcBef>
              <a:spcAft>
                <a:spcPts val="0"/>
              </a:spcAft>
              <a:buClr>
                <a:schemeClr val="accent1"/>
              </a:buClr>
              <a:buSzPct val="25000"/>
              <a:buFont typeface="Galdeano"/>
              <a:buNone/>
            </a:pPr>
            <a:r>
              <a:rPr lang="en-US" dirty="0">
                <a:solidFill>
                  <a:srgbClr val="000000"/>
                </a:solidFill>
              </a:rPr>
              <a:t>3. Share with class (</a:t>
            </a:r>
            <a:r>
              <a:rPr lang="en-US" i="1" dirty="0">
                <a:solidFill>
                  <a:srgbClr val="000000"/>
                </a:solidFill>
              </a:rPr>
              <a:t>5 </a:t>
            </a:r>
            <a:r>
              <a:rPr lang="en-US" i="1" dirty="0" smtClean="0">
                <a:solidFill>
                  <a:srgbClr val="000000"/>
                </a:solidFill>
              </a:rPr>
              <a:t>min.</a:t>
            </a:r>
            <a:r>
              <a:rPr lang="en-US" dirty="0">
                <a:solidFill>
                  <a:srgbClr val="000000"/>
                </a:solidFill>
              </a:rPr>
              <a:t>)</a:t>
            </a:r>
          </a:p>
          <a:p>
            <a:endParaRPr lang="en-US" dirty="0">
              <a:solidFill>
                <a:srgbClr val="000000"/>
              </a:solidFill>
            </a:endParaRPr>
          </a:p>
          <a:p>
            <a:pPr marL="171450" marR="0" lvl="0" indent="-171450" algn="l" rtl="0">
              <a:spcBef>
                <a:spcPts val="0"/>
              </a:spcBef>
              <a:spcAft>
                <a:spcPts val="0"/>
              </a:spcAft>
              <a:buClr>
                <a:schemeClr val="accent1"/>
              </a:buClr>
              <a:buSzPct val="25000"/>
              <a:buFont typeface="Galdeano"/>
              <a:buNone/>
            </a:pPr>
            <a:r>
              <a:rPr lang="en-US" dirty="0">
                <a:solidFill>
                  <a:srgbClr val="000000"/>
                </a:solidFill>
              </a:rPr>
              <a:t>(For more information on instructions for Think-Pair-Share, please see Word document.)</a:t>
            </a:r>
          </a:p>
          <a:p>
            <a:endParaRPr lang="en-US" dirty="0"/>
          </a:p>
          <a:p>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Galdeano"/>
              <a:buNone/>
            </a:pPr>
            <a:r>
              <a:rPr lang="en-US" sz="3250" dirty="0">
                <a:solidFill>
                  <a:srgbClr val="000000"/>
                </a:solidFill>
              </a:rPr>
              <a:t>FINAL THOUGHTS</a:t>
            </a:r>
            <a:r>
              <a:rPr lang="en-US" sz="3250" b="0" i="0" u="none" strike="noStrike" cap="none" baseline="0" dirty="0">
                <a:solidFill>
                  <a:srgbClr val="000000"/>
                </a:solidFill>
                <a:latin typeface="Galdeano"/>
                <a:ea typeface="Galdeano"/>
                <a:cs typeface="Galdeano"/>
                <a:sym typeface="Galdeano"/>
              </a:rPr>
              <a:t> FOR MAKING ACTIVITIES MORE INTERACTIVE...</a:t>
            </a:r>
          </a:p>
        </p:txBody>
      </p:sp>
      <p:sp>
        <p:nvSpPr>
          <p:cNvPr id="129" name="Shape 129"/>
          <p:cNvSpPr txBox="1">
            <a:spLocks noGrp="1"/>
          </p:cNvSpPr>
          <p:nvPr>
            <p:ph idx="1"/>
          </p:nvPr>
        </p:nvSpPr>
        <p:spPr>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1"/>
              </a:buClr>
              <a:buSzPct val="25000"/>
              <a:buFont typeface="Galdeano"/>
              <a:buNone/>
            </a:pPr>
            <a:r>
              <a:rPr lang="en-US" dirty="0"/>
              <a:t>
</a:t>
            </a:r>
            <a:r>
              <a:rPr lang="en-US" sz="2200" b="0" i="0" u="none" strike="noStrike" cap="none" baseline="0" dirty="0">
                <a:solidFill>
                  <a:srgbClr val="000000"/>
                </a:solidFill>
                <a:ea typeface="Galdeano"/>
                <a:cs typeface="Galdeano"/>
                <a:sym typeface="Galdeano"/>
              </a:rPr>
              <a:t>As </a:t>
            </a:r>
            <a:r>
              <a:rPr lang="en-US" dirty="0">
                <a:solidFill>
                  <a:srgbClr val="000000"/>
                </a:solidFill>
              </a:rPr>
              <a:t>you</a:t>
            </a:r>
            <a:r>
              <a:rPr lang="en-US" sz="2200" b="0" i="0" u="none" strike="noStrike" cap="none" baseline="0" dirty="0">
                <a:solidFill>
                  <a:srgbClr val="000000"/>
                </a:solidFill>
                <a:ea typeface="Galdeano"/>
                <a:cs typeface="Galdeano"/>
                <a:sym typeface="Galdeano"/>
              </a:rPr>
              <a:t> </a:t>
            </a:r>
            <a:r>
              <a:rPr lang="en-US" dirty="0">
                <a:solidFill>
                  <a:srgbClr val="000000"/>
                </a:solidFill>
              </a:rPr>
              <a:t>can</a:t>
            </a:r>
            <a:r>
              <a:rPr lang="en-US" sz="2200" b="0" i="0" u="none" strike="noStrike" cap="none" baseline="0" dirty="0">
                <a:solidFill>
                  <a:srgbClr val="000000"/>
                </a:solidFill>
                <a:ea typeface="Galdeano"/>
                <a:cs typeface="Galdeano"/>
                <a:sym typeface="Galdeano"/>
              </a:rPr>
              <a:t> see from the sample activities, any activity can be made interactive – keep in mind the following:</a:t>
            </a:r>
          </a:p>
          <a:p>
            <a:endParaRPr lang="en-US" sz="2200" b="0" i="0" u="none" strike="noStrike" cap="none" baseline="0" dirty="0">
              <a:solidFill>
                <a:srgbClr val="000000"/>
              </a:solidFill>
              <a:ea typeface="Galdeano"/>
              <a:cs typeface="Galdeano"/>
              <a:sym typeface="Galdeano"/>
            </a:endParaRPr>
          </a:p>
          <a:p>
            <a:pPr marL="171450" marR="0" lvl="0" indent="-171450" algn="l" rtl="0">
              <a:spcBef>
                <a:spcPts val="600"/>
              </a:spcBef>
              <a:spcAft>
                <a:spcPts val="0"/>
              </a:spcAft>
              <a:buClr>
                <a:schemeClr val="accent1"/>
              </a:buClr>
              <a:buSzPct val="100000"/>
              <a:buFont typeface="Galdeano"/>
              <a:buChar char="•"/>
            </a:pPr>
            <a:r>
              <a:rPr lang="en-US" sz="2200" b="0" i="0" u="none" strike="noStrike" cap="none" baseline="0" dirty="0">
                <a:solidFill>
                  <a:srgbClr val="000000"/>
                </a:solidFill>
                <a:ea typeface="Galdeano"/>
                <a:cs typeface="Galdeano"/>
                <a:sym typeface="Galdeano"/>
              </a:rPr>
              <a:t>Pair </a:t>
            </a:r>
            <a:r>
              <a:rPr lang="en-US" dirty="0">
                <a:solidFill>
                  <a:srgbClr val="000000"/>
                </a:solidFill>
              </a:rPr>
              <a:t>students </a:t>
            </a:r>
            <a:r>
              <a:rPr lang="en-US" sz="2200" b="0" i="0" u="none" strike="noStrike" cap="none" baseline="0" dirty="0">
                <a:solidFill>
                  <a:srgbClr val="000000"/>
                </a:solidFill>
                <a:ea typeface="Galdeano"/>
                <a:cs typeface="Galdeano"/>
                <a:sym typeface="Galdeano"/>
              </a:rPr>
              <a:t>up with one handout only</a:t>
            </a:r>
          </a:p>
          <a:p>
            <a:pPr marL="171450" marR="0" lvl="0" indent="-171450" algn="l" rtl="0">
              <a:spcBef>
                <a:spcPts val="600"/>
              </a:spcBef>
              <a:spcAft>
                <a:spcPts val="0"/>
              </a:spcAft>
              <a:buClr>
                <a:schemeClr val="accent1"/>
              </a:buClr>
              <a:buSzPct val="100000"/>
              <a:buFont typeface="Galdeano"/>
              <a:buChar char="•"/>
            </a:pPr>
            <a:r>
              <a:rPr lang="en-US" sz="2200" b="0" i="0" u="none" strike="noStrike" cap="none" baseline="0" dirty="0">
                <a:solidFill>
                  <a:srgbClr val="000000"/>
                </a:solidFill>
                <a:ea typeface="Galdeano"/>
                <a:cs typeface="Galdeano"/>
                <a:sym typeface="Galdeano"/>
              </a:rPr>
              <a:t>Students have to answer their own questions in order to learn</a:t>
            </a:r>
          </a:p>
          <a:p>
            <a:pPr marL="171450" marR="0" lvl="0" indent="-171450" algn="l" rtl="0">
              <a:spcBef>
                <a:spcPts val="600"/>
              </a:spcBef>
              <a:spcAft>
                <a:spcPts val="0"/>
              </a:spcAft>
              <a:buClr>
                <a:schemeClr val="accent1"/>
              </a:buClr>
              <a:buSzPct val="100000"/>
              <a:buFont typeface="Galdeano"/>
              <a:buChar char="•"/>
            </a:pPr>
            <a:r>
              <a:rPr lang="en-US" sz="2200" b="0" i="0" u="none" strike="noStrike" cap="none" baseline="0" dirty="0">
                <a:solidFill>
                  <a:srgbClr val="000000"/>
                </a:solidFill>
                <a:ea typeface="Galdeano"/>
                <a:cs typeface="Galdeano"/>
                <a:sym typeface="Galdeano"/>
              </a:rPr>
              <a:t>“Ask each other before me.”</a:t>
            </a: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Galdeano"/>
              <a:buNone/>
            </a:pPr>
            <a:r>
              <a:rPr lang="en-US" sz="3600" b="0" i="0" u="none" strike="noStrike" cap="none" baseline="0" dirty="0">
                <a:solidFill>
                  <a:schemeClr val="dk2"/>
                </a:solidFill>
                <a:latin typeface="Galdeano"/>
                <a:ea typeface="Galdeano"/>
                <a:cs typeface="Galdeano"/>
                <a:sym typeface="Galdeano"/>
              </a:rPr>
              <a:t>RESOURCES</a:t>
            </a:r>
          </a:p>
        </p:txBody>
      </p:sp>
      <p:sp>
        <p:nvSpPr>
          <p:cNvPr id="135" name="Shape 135"/>
          <p:cNvSpPr txBox="1">
            <a:spLocks noGrp="1"/>
          </p:cNvSpPr>
          <p:nvPr>
            <p:ph idx="1"/>
          </p:nvPr>
        </p:nvSpPr>
        <p:spPr>
          <a:prstGeom prst="rect">
            <a:avLst/>
          </a:prstGeom>
          <a:noFill/>
          <a:ln>
            <a:noFill/>
          </a:ln>
        </p:spPr>
        <p:txBody>
          <a:bodyPr lIns="91425" tIns="45700" rIns="91425" bIns="45700" anchor="t" anchorCtr="0">
            <a:noAutofit/>
          </a:bodyPr>
          <a:lstStyle/>
          <a:p>
            <a:pPr marL="171450" marR="0" lvl="0" indent="-171450" algn="l" rtl="0">
              <a:spcBef>
                <a:spcPts val="600"/>
              </a:spcBef>
              <a:spcAft>
                <a:spcPts val="0"/>
              </a:spcAft>
              <a:buClr>
                <a:schemeClr val="accent1"/>
              </a:buClr>
              <a:buSzPct val="100000"/>
              <a:buFont typeface="Galdeano"/>
              <a:buChar char="•"/>
            </a:pPr>
            <a:r>
              <a:rPr lang="en-US" dirty="0"/>
              <a:t>Please refer to shared Word Document “Useful Online Resources Webinar.”</a:t>
            </a:r>
          </a:p>
          <a:p>
            <a:endParaRPr lang="en-US" dirty="0"/>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Galdeano"/>
              <a:buNone/>
            </a:pPr>
            <a:r>
              <a:rPr lang="en-US" dirty="0"/>
              <a:t>Q&amp;</a:t>
            </a:r>
            <a:r>
              <a:rPr lang="en-US" dirty="0" smtClean="0"/>
              <a:t>A</a:t>
            </a:r>
            <a:endParaRPr lang="en-US" dirty="0"/>
          </a:p>
        </p:txBody>
      </p:sp>
      <p:sp>
        <p:nvSpPr>
          <p:cNvPr id="141" name="Shape 141"/>
          <p:cNvSpPr txBox="1">
            <a:spLocks noGrp="1"/>
          </p:cNvSpPr>
          <p:nvPr>
            <p:ph idx="1"/>
          </p:nvPr>
        </p:nvSpPr>
        <p:spPr>
          <a:prstGeom prst="rect">
            <a:avLst/>
          </a:prstGeom>
          <a:noFill/>
          <a:ln>
            <a:noFill/>
          </a:ln>
        </p:spPr>
        <p:txBody>
          <a:bodyPr lIns="91425" tIns="45700" rIns="91425" bIns="45700" anchor="t" anchorCtr="0">
            <a:noAutofit/>
          </a:bodyPr>
          <a:lstStyle/>
          <a:p>
            <a:endParaRP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Galdeano"/>
              <a:buNone/>
            </a:pPr>
            <a:r>
              <a:rPr lang="en-US" sz="3600" b="0" i="0" u="none" strike="noStrike" cap="none" baseline="0">
                <a:solidFill>
                  <a:schemeClr val="dk2"/>
                </a:solidFill>
                <a:latin typeface="Galdeano"/>
                <a:ea typeface="Galdeano"/>
                <a:cs typeface="Galdeano"/>
                <a:sym typeface="Galdeano"/>
              </a:rPr>
              <a:t>AGENDA</a:t>
            </a:r>
          </a:p>
        </p:txBody>
      </p:sp>
      <p:sp>
        <p:nvSpPr>
          <p:cNvPr id="69" name="Shape 69"/>
          <p:cNvSpPr txBox="1">
            <a:spLocks noGrp="1"/>
          </p:cNvSpPr>
          <p:nvPr>
            <p:ph idx="1"/>
          </p:nvPr>
        </p:nvSpPr>
        <p:spPr>
          <a:prstGeom prst="rect">
            <a:avLst/>
          </a:prstGeom>
          <a:noFill/>
          <a:ln>
            <a:noFill/>
          </a:ln>
        </p:spPr>
        <p:txBody>
          <a:bodyPr lIns="91425" tIns="45700" rIns="91425" bIns="45700" anchor="t" anchorCtr="0">
            <a:noAutofit/>
          </a:bodyPr>
          <a:lstStyle/>
          <a:p>
            <a:pPr marL="171450" marR="0" lvl="0" indent="-171450" algn="l" rtl="0">
              <a:spcBef>
                <a:spcPts val="0"/>
              </a:spcBef>
              <a:spcAft>
                <a:spcPts val="0"/>
              </a:spcAft>
              <a:buClr>
                <a:schemeClr val="accent1"/>
              </a:buClr>
              <a:buSzPct val="100000"/>
              <a:buFont typeface="Galdeano"/>
              <a:buChar char="•"/>
            </a:pPr>
            <a:r>
              <a:rPr lang="en-US" sz="2000" b="0" i="0" u="none" strike="noStrike" cap="none" baseline="0" dirty="0">
                <a:solidFill>
                  <a:schemeClr val="tx1"/>
                </a:solidFill>
                <a:latin typeface="+mj-lt"/>
                <a:ea typeface="Galdeano"/>
                <a:cs typeface="Galdeano"/>
                <a:sym typeface="Galdeano"/>
              </a:rPr>
              <a:t>INTRODUCTION: Goal, objectives  (10 </a:t>
            </a:r>
            <a:r>
              <a:rPr lang="en-US" sz="2000" b="0" i="0" u="none" strike="noStrike" cap="none" baseline="0" dirty="0" smtClean="0">
                <a:solidFill>
                  <a:schemeClr val="tx1"/>
                </a:solidFill>
                <a:latin typeface="+mj-lt"/>
                <a:ea typeface="Galdeano"/>
                <a:cs typeface="Galdeano"/>
                <a:sym typeface="Galdeano"/>
              </a:rPr>
              <a:t>min) </a:t>
            </a:r>
            <a:endParaRPr lang="en-US" sz="2000" b="0" i="0" u="none" strike="noStrike" cap="none" baseline="0" dirty="0">
              <a:solidFill>
                <a:schemeClr val="tx1"/>
              </a:solidFill>
              <a:latin typeface="+mj-lt"/>
              <a:ea typeface="Galdeano"/>
              <a:cs typeface="Galdeano"/>
              <a:sym typeface="Galdeano"/>
            </a:endParaRPr>
          </a:p>
          <a:p>
            <a:pPr marL="171450" marR="0" lvl="0" indent="-171450" algn="l" rtl="0">
              <a:spcBef>
                <a:spcPts val="600"/>
              </a:spcBef>
              <a:spcAft>
                <a:spcPts val="0"/>
              </a:spcAft>
              <a:buClr>
                <a:schemeClr val="accent1"/>
              </a:buClr>
              <a:buSzPct val="100000"/>
              <a:buFont typeface="Galdeano"/>
              <a:buChar char="•"/>
            </a:pPr>
            <a:r>
              <a:rPr lang="en-US" sz="2000" b="0" i="0" u="none" strike="noStrike" cap="none" baseline="0" dirty="0">
                <a:solidFill>
                  <a:schemeClr val="tx1"/>
                </a:solidFill>
                <a:latin typeface="+mj-lt"/>
                <a:ea typeface="Galdeano"/>
                <a:cs typeface="Galdeano"/>
                <a:sym typeface="Galdeano"/>
              </a:rPr>
              <a:t>SAMPLE ACTIVITIES: 4 skills, grammar, vocabulary, pronunciation </a:t>
            </a:r>
            <a:r>
              <a:rPr lang="en-US" sz="2000" b="0" i="0" u="none" strike="noStrike" cap="none" baseline="0" dirty="0" smtClean="0">
                <a:solidFill>
                  <a:schemeClr val="tx1"/>
                </a:solidFill>
                <a:latin typeface="+mj-lt"/>
                <a:ea typeface="Galdeano"/>
                <a:cs typeface="Galdeano"/>
                <a:sym typeface="Galdeano"/>
              </a:rPr>
              <a:t>(</a:t>
            </a:r>
            <a:r>
              <a:rPr lang="en-US" sz="2000" dirty="0" smtClean="0">
                <a:solidFill>
                  <a:schemeClr val="tx1"/>
                </a:solidFill>
                <a:latin typeface="+mj-lt"/>
                <a:sym typeface="Galdeano"/>
              </a:rPr>
              <a:t>15</a:t>
            </a:r>
            <a:r>
              <a:rPr lang="en-US" sz="2000" b="0" i="0" u="none" strike="noStrike" cap="none" baseline="0" dirty="0" smtClean="0">
                <a:solidFill>
                  <a:schemeClr val="tx1"/>
                </a:solidFill>
                <a:latin typeface="+mj-lt"/>
                <a:ea typeface="Galdeano"/>
                <a:cs typeface="Galdeano"/>
                <a:sym typeface="Galdeano"/>
              </a:rPr>
              <a:t> min)</a:t>
            </a:r>
            <a:endParaRPr lang="en-US" sz="2000" b="0" i="0" u="none" strike="noStrike" cap="none" baseline="0" dirty="0">
              <a:solidFill>
                <a:schemeClr val="tx1"/>
              </a:solidFill>
              <a:latin typeface="+mj-lt"/>
              <a:ea typeface="Galdeano"/>
              <a:cs typeface="Galdeano"/>
              <a:sym typeface="Galdeano"/>
            </a:endParaRPr>
          </a:p>
          <a:p>
            <a:pPr marL="171450" marR="0" lvl="0" indent="-171450" algn="l" rtl="0">
              <a:spcBef>
                <a:spcPts val="600"/>
              </a:spcBef>
              <a:spcAft>
                <a:spcPts val="0"/>
              </a:spcAft>
              <a:buClr>
                <a:schemeClr val="accent1"/>
              </a:buClr>
              <a:buSzPct val="100000"/>
              <a:buFont typeface="Galdeano"/>
              <a:buChar char="•"/>
            </a:pPr>
            <a:r>
              <a:rPr lang="en-US" sz="2000" b="0" i="0" u="none" strike="noStrike" cap="none" baseline="0" dirty="0">
                <a:solidFill>
                  <a:schemeClr val="tx1"/>
                </a:solidFill>
                <a:latin typeface="+mj-lt"/>
                <a:ea typeface="Galdeano"/>
                <a:cs typeface="Galdeano"/>
                <a:sym typeface="Galdeano"/>
              </a:rPr>
              <a:t>RESOURCES (</a:t>
            </a:r>
            <a:r>
              <a:rPr lang="en-US" sz="2000" dirty="0">
                <a:solidFill>
                  <a:schemeClr val="tx1"/>
                </a:solidFill>
                <a:latin typeface="+mj-lt"/>
              </a:rPr>
              <a:t>5</a:t>
            </a:r>
            <a:r>
              <a:rPr lang="en-US" sz="2000" b="0" i="0" u="none" strike="noStrike" cap="none" baseline="0" dirty="0">
                <a:solidFill>
                  <a:schemeClr val="tx1"/>
                </a:solidFill>
                <a:latin typeface="+mj-lt"/>
                <a:ea typeface="Galdeano"/>
                <a:cs typeface="Galdeano"/>
                <a:sym typeface="Galdeano"/>
              </a:rPr>
              <a:t> </a:t>
            </a:r>
            <a:r>
              <a:rPr lang="en-US" sz="2000" b="0" i="0" u="none" strike="noStrike" cap="none" baseline="0" dirty="0" smtClean="0">
                <a:solidFill>
                  <a:schemeClr val="tx1"/>
                </a:solidFill>
                <a:latin typeface="+mj-lt"/>
                <a:ea typeface="Galdeano"/>
                <a:cs typeface="Galdeano"/>
                <a:sym typeface="Galdeano"/>
              </a:rPr>
              <a:t>min)</a:t>
            </a:r>
            <a:endParaRPr lang="en-US" sz="2000" b="0" i="0" u="none" strike="noStrike" cap="none" baseline="0" dirty="0">
              <a:solidFill>
                <a:schemeClr val="tx1"/>
              </a:solidFill>
              <a:latin typeface="+mj-lt"/>
              <a:ea typeface="Galdeano"/>
              <a:cs typeface="Galdeano"/>
              <a:sym typeface="Galdeano"/>
            </a:endParaRPr>
          </a:p>
          <a:p>
            <a:pPr marL="171450" marR="0" lvl="0" indent="-171450" algn="l" rtl="0">
              <a:spcBef>
                <a:spcPts val="600"/>
              </a:spcBef>
              <a:spcAft>
                <a:spcPts val="0"/>
              </a:spcAft>
              <a:buClr>
                <a:schemeClr val="accent1"/>
              </a:buClr>
              <a:buSzPct val="100000"/>
              <a:buFont typeface="Galdeano"/>
              <a:buChar char="•"/>
            </a:pPr>
            <a:r>
              <a:rPr lang="en-US" sz="2000" b="0" i="0" u="none" strike="noStrike" cap="none" baseline="0" dirty="0">
                <a:solidFill>
                  <a:schemeClr val="tx1"/>
                </a:solidFill>
                <a:latin typeface="+mj-lt"/>
                <a:ea typeface="Galdeano"/>
                <a:cs typeface="Galdeano"/>
                <a:sym typeface="Galdeano"/>
              </a:rPr>
              <a:t>Q</a:t>
            </a:r>
            <a:r>
              <a:rPr lang="en-US" sz="2000" dirty="0">
                <a:solidFill>
                  <a:schemeClr val="tx1"/>
                </a:solidFill>
                <a:latin typeface="+mj-lt"/>
              </a:rPr>
              <a:t>UESTION &amp; ANSWER (10 </a:t>
            </a:r>
            <a:r>
              <a:rPr lang="en-US" sz="2000" dirty="0" smtClean="0">
                <a:solidFill>
                  <a:schemeClr val="tx1"/>
                </a:solidFill>
                <a:latin typeface="+mj-lt"/>
              </a:rPr>
              <a:t>min)</a:t>
            </a:r>
            <a:endParaRPr lang="en-US" sz="2000" dirty="0">
              <a:solidFill>
                <a:schemeClr val="tx1"/>
              </a:solidFill>
              <a:latin typeface="+mj-lt"/>
            </a:endParaRPr>
          </a:p>
          <a:p>
            <a:endParaRPr lang="en-US" dirty="0"/>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Galdeano"/>
              <a:buNone/>
            </a:pPr>
            <a:r>
              <a:rPr lang="en-US" sz="3600" b="0" i="0" u="none" strike="noStrike" cap="none" baseline="0">
                <a:solidFill>
                  <a:schemeClr val="dk2"/>
                </a:solidFill>
                <a:latin typeface="Galdeano"/>
                <a:ea typeface="Galdeano"/>
                <a:cs typeface="Galdeano"/>
                <a:sym typeface="Galdeano"/>
              </a:rPr>
              <a:t>GOAL</a:t>
            </a:r>
          </a:p>
        </p:txBody>
      </p:sp>
      <p:sp>
        <p:nvSpPr>
          <p:cNvPr id="75" name="Shape 75"/>
          <p:cNvSpPr txBox="1">
            <a:spLocks noGrp="1"/>
          </p:cNvSpPr>
          <p:nvPr>
            <p:ph idx="1"/>
          </p:nvPr>
        </p:nvSpPr>
        <p:spPr>
          <a:prstGeom prst="rect">
            <a:avLst/>
          </a:prstGeom>
          <a:noFill/>
          <a:ln>
            <a:noFill/>
          </a:ln>
        </p:spPr>
        <p:txBody>
          <a:bodyPr lIns="91425" tIns="45700" rIns="91425" bIns="45700" anchor="t" anchorCtr="0">
            <a:noAutofit/>
          </a:bodyPr>
          <a:lstStyle/>
          <a:p>
            <a:pPr marL="171450" marR="0" lvl="0" indent="-171450" algn="l" rtl="0">
              <a:spcBef>
                <a:spcPts val="0"/>
              </a:spcBef>
              <a:spcAft>
                <a:spcPts val="0"/>
              </a:spcAft>
              <a:buClr>
                <a:schemeClr val="accent1"/>
              </a:buClr>
              <a:buSzPct val="100000"/>
              <a:buFont typeface="Galdeano"/>
              <a:buChar char="•"/>
            </a:pPr>
            <a:r>
              <a:rPr lang="en-US" sz="2200" b="0" i="0" u="none" strike="noStrike" cap="none" baseline="0" dirty="0">
                <a:solidFill>
                  <a:schemeClr val="dk2"/>
                </a:solidFill>
                <a:latin typeface="Galdeano"/>
                <a:ea typeface="Galdeano"/>
                <a:cs typeface="Galdeano"/>
                <a:sym typeface="Galdeano"/>
              </a:rPr>
              <a:t>Providing essential tips and tools for conducting introductory English language classes in </a:t>
            </a:r>
            <a:r>
              <a:rPr lang="en-US" sz="2200" dirty="0" smtClean="0">
                <a:solidFill>
                  <a:schemeClr val="dk2"/>
                </a:solidFill>
                <a:latin typeface="Galdeano"/>
                <a:ea typeface="Galdeano"/>
                <a:cs typeface="Galdeano"/>
                <a:sym typeface="Galdeano"/>
              </a:rPr>
              <a:t>your</a:t>
            </a:r>
            <a:r>
              <a:rPr lang="en-US" sz="2200" b="0" i="0" u="none" strike="noStrike" cap="none" baseline="0" dirty="0" smtClean="0">
                <a:solidFill>
                  <a:schemeClr val="dk2"/>
                </a:solidFill>
                <a:latin typeface="Galdeano"/>
                <a:ea typeface="Galdeano"/>
                <a:cs typeface="Galdeano"/>
                <a:sym typeface="Galdeano"/>
              </a:rPr>
              <a:t> </a:t>
            </a:r>
            <a:r>
              <a:rPr lang="en-US" sz="2200" b="0" i="0" u="none" strike="noStrike" cap="none" baseline="0" dirty="0">
                <a:solidFill>
                  <a:schemeClr val="dk2"/>
                </a:solidFill>
                <a:latin typeface="Galdeano"/>
                <a:ea typeface="Galdeano"/>
                <a:cs typeface="Galdeano"/>
                <a:sym typeface="Galdeano"/>
              </a:rPr>
              <a:t>community. </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228600" y="304800"/>
            <a:ext cx="8591550" cy="1066800"/>
          </a:xfrm>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Galdeano"/>
              <a:buNone/>
            </a:pPr>
            <a:r>
              <a:rPr lang="en-US" sz="3600" b="0" i="0" u="none" strike="noStrike" cap="none" baseline="0">
                <a:solidFill>
                  <a:schemeClr val="dk2"/>
                </a:solidFill>
                <a:latin typeface="Galdeano"/>
                <a:ea typeface="Galdeano"/>
                <a:cs typeface="Galdeano"/>
                <a:sym typeface="Galdeano"/>
              </a:rPr>
              <a:t>OBJECTIVES</a:t>
            </a:r>
          </a:p>
        </p:txBody>
      </p:sp>
      <p:sp>
        <p:nvSpPr>
          <p:cNvPr id="81" name="Shape 81"/>
          <p:cNvSpPr txBox="1">
            <a:spLocks noGrp="1"/>
          </p:cNvSpPr>
          <p:nvPr>
            <p:ph idx="1"/>
          </p:nvPr>
        </p:nvSpPr>
        <p:spPr>
          <a:prstGeom prst="rect">
            <a:avLst/>
          </a:prstGeom>
          <a:noFill/>
          <a:ln>
            <a:noFill/>
          </a:ln>
        </p:spPr>
        <p:txBody>
          <a:bodyPr lIns="91425" tIns="45700" rIns="91425" bIns="45700" anchor="t" anchorCtr="0">
            <a:noAutofit/>
          </a:bodyPr>
          <a:lstStyle/>
          <a:p>
            <a:pPr marL="454914" marR="0" lvl="0" indent="-454914" algn="l" rtl="0">
              <a:spcBef>
                <a:spcPts val="0"/>
              </a:spcBef>
              <a:spcAft>
                <a:spcPts val="0"/>
              </a:spcAft>
              <a:buClr>
                <a:schemeClr val="accent1"/>
              </a:buClr>
              <a:buSzPct val="100000"/>
              <a:buFont typeface="Galdeano"/>
              <a:buAutoNum type="arabicPeriod"/>
            </a:pPr>
            <a:r>
              <a:rPr lang="en-US" sz="2200" b="0" i="0" u="none" strike="noStrike" cap="none" baseline="0" dirty="0">
                <a:solidFill>
                  <a:schemeClr val="dk2"/>
                </a:solidFill>
                <a:latin typeface="Galdeano"/>
                <a:ea typeface="Galdeano"/>
                <a:cs typeface="Galdeano"/>
                <a:sym typeface="Galdeano"/>
              </a:rPr>
              <a:t>To understand the importance of interactive language teaching through a short </a:t>
            </a:r>
            <a:r>
              <a:rPr lang="en-US" sz="2200" b="0" i="0" u="none" strike="noStrike" cap="none" baseline="0" dirty="0" smtClean="0">
                <a:solidFill>
                  <a:schemeClr val="dk2"/>
                </a:solidFill>
                <a:latin typeface="Galdeano"/>
                <a:ea typeface="Galdeano"/>
                <a:cs typeface="Galdeano"/>
                <a:sym typeface="Galdeano"/>
              </a:rPr>
              <a:t>lecture.</a:t>
            </a:r>
            <a:endParaRPr lang="en-US" sz="2200" b="0" i="0" u="none" strike="noStrike" cap="none" baseline="0" dirty="0">
              <a:solidFill>
                <a:schemeClr val="dk2"/>
              </a:solidFill>
              <a:latin typeface="Galdeano"/>
              <a:ea typeface="Galdeano"/>
              <a:cs typeface="Galdeano"/>
              <a:sym typeface="Galdeano"/>
            </a:endParaRPr>
          </a:p>
          <a:p>
            <a:pPr marL="454914" marR="0" lvl="0" indent="-454914" algn="l" rtl="0">
              <a:spcBef>
                <a:spcPts val="600"/>
              </a:spcBef>
              <a:spcAft>
                <a:spcPts val="0"/>
              </a:spcAft>
              <a:buClr>
                <a:schemeClr val="accent1"/>
              </a:buClr>
              <a:buSzPct val="100000"/>
              <a:buFont typeface="Galdeano"/>
              <a:buAutoNum type="arabicPeriod"/>
            </a:pPr>
            <a:r>
              <a:rPr lang="en-US" sz="2200" b="0" i="0" u="none" strike="noStrike" cap="none" baseline="0" dirty="0">
                <a:solidFill>
                  <a:schemeClr val="dk2"/>
                </a:solidFill>
                <a:latin typeface="Galdeano"/>
                <a:ea typeface="Galdeano"/>
                <a:cs typeface="Galdeano"/>
                <a:sym typeface="Galdeano"/>
              </a:rPr>
              <a:t>To learn how to engage students in activities by analyzing </a:t>
            </a:r>
            <a:r>
              <a:rPr lang="en-US" sz="2200" b="0" i="0" u="none" strike="noStrike" cap="none" baseline="0" dirty="0" smtClean="0">
                <a:solidFill>
                  <a:schemeClr val="dk2"/>
                </a:solidFill>
                <a:latin typeface="Galdeano"/>
                <a:ea typeface="Galdeano"/>
                <a:cs typeface="Galdeano"/>
                <a:sym typeface="Galdeano"/>
              </a:rPr>
              <a:t>samples. </a:t>
            </a:r>
            <a:endParaRPr lang="en-US" sz="2200" b="0" i="0" u="none" strike="noStrike" cap="none" baseline="0" dirty="0">
              <a:solidFill>
                <a:schemeClr val="dk2"/>
              </a:solidFill>
              <a:latin typeface="Galdeano"/>
              <a:ea typeface="Galdeano"/>
              <a:cs typeface="Galdeano"/>
              <a:sym typeface="Galdeano"/>
            </a:endParaRPr>
          </a:p>
          <a:p>
            <a:pPr marL="454914" marR="0" lvl="0" indent="-454914" algn="l" rtl="0">
              <a:spcBef>
                <a:spcPts val="600"/>
              </a:spcBef>
              <a:spcAft>
                <a:spcPts val="0"/>
              </a:spcAft>
              <a:buClr>
                <a:schemeClr val="accent1"/>
              </a:buClr>
              <a:buSzPct val="100000"/>
              <a:buFont typeface="Galdeano"/>
              <a:buAutoNum type="arabicPeriod"/>
            </a:pPr>
            <a:r>
              <a:rPr lang="en-US" sz="2200" b="0" i="0" u="none" strike="noStrike" cap="none" baseline="0" dirty="0">
                <a:solidFill>
                  <a:schemeClr val="dk2"/>
                </a:solidFill>
                <a:latin typeface="Galdeano"/>
                <a:ea typeface="Galdeano"/>
                <a:cs typeface="Galdeano"/>
                <a:sym typeface="Galdeano"/>
              </a:rPr>
              <a:t>To effectively search for materials by exploring a number of online </a:t>
            </a:r>
            <a:r>
              <a:rPr lang="en-US" sz="2200" b="0" i="0" u="none" strike="noStrike" cap="none" baseline="0" dirty="0" smtClean="0">
                <a:solidFill>
                  <a:schemeClr val="dk2"/>
                </a:solidFill>
                <a:latin typeface="Galdeano"/>
                <a:ea typeface="Galdeano"/>
                <a:cs typeface="Galdeano"/>
                <a:sym typeface="Galdeano"/>
              </a:rPr>
              <a:t>sources. </a:t>
            </a:r>
            <a:endParaRPr lang="en-US" sz="2200" b="0" i="0" u="none" strike="noStrike" cap="none" baseline="0" dirty="0">
              <a:solidFill>
                <a:schemeClr val="dk2"/>
              </a:solidFill>
              <a:latin typeface="Galdeano"/>
              <a:ea typeface="Galdeano"/>
              <a:cs typeface="Galdeano"/>
              <a:sym typeface="Galdeano"/>
            </a:endParaRP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228600" y="304800"/>
            <a:ext cx="8591550" cy="1066800"/>
          </a:xfrm>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Galdeano"/>
              <a:buNone/>
            </a:pPr>
            <a:r>
              <a:rPr lang="en-US"/>
              <a:t>THE NUTS AND BOLTS OF </a:t>
            </a:r>
            <a:r>
              <a:rPr lang="en-US" sz="3600" b="0" i="0" u="none" strike="noStrike" cap="none" baseline="0">
                <a:solidFill>
                  <a:schemeClr val="dk2"/>
                </a:solidFill>
                <a:latin typeface="Galdeano"/>
                <a:ea typeface="Galdeano"/>
                <a:cs typeface="Galdeano"/>
                <a:sym typeface="Galdeano"/>
              </a:rPr>
              <a:t>INTERACTIVE LANGUAGE TEACHING</a:t>
            </a:r>
          </a:p>
        </p:txBody>
      </p:sp>
      <p:sp>
        <p:nvSpPr>
          <p:cNvPr id="87" name="Shape 87"/>
          <p:cNvSpPr txBox="1">
            <a:spLocks noGrp="1"/>
          </p:cNvSpPr>
          <p:nvPr>
            <p:ph idx="1"/>
          </p:nvPr>
        </p:nvSpPr>
        <p:spPr>
          <a:xfrm>
            <a:off x="274325" y="1545550"/>
            <a:ext cx="8595299" cy="46905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r>
              <a:rPr lang="en-US" dirty="0"/>
              <a:t>The advantages of teaching language interactively (vs. other </a:t>
            </a:r>
            <a:r>
              <a:rPr lang="en-US" dirty="0" smtClean="0"/>
              <a:t>methods):</a:t>
            </a:r>
          </a:p>
          <a:p>
            <a:pPr marL="0" marR="0" lvl="0" indent="0" algn="l" rtl="0">
              <a:spcBef>
                <a:spcPts val="0"/>
              </a:spcBef>
              <a:spcAft>
                <a:spcPts val="0"/>
              </a:spcAft>
              <a:buNone/>
            </a:pPr>
            <a:endParaRPr lang="en-US" dirty="0"/>
          </a:p>
          <a:p>
            <a:pPr marL="454914" marR="0" lvl="0" indent="-454914" algn="l" rtl="0">
              <a:spcBef>
                <a:spcPts val="0"/>
              </a:spcBef>
              <a:spcAft>
                <a:spcPts val="0"/>
              </a:spcAft>
              <a:buClr>
                <a:schemeClr val="accent1"/>
              </a:buClr>
              <a:buSzPct val="100000"/>
              <a:buFont typeface="Galdeano"/>
              <a:buAutoNum type="arabicPeriod"/>
            </a:pPr>
            <a:r>
              <a:rPr lang="en-US" sz="2000" dirty="0" smtClean="0"/>
              <a:t>Provides </a:t>
            </a:r>
            <a:r>
              <a:rPr lang="en-US" sz="2000" dirty="0"/>
              <a:t>more language practice for learners </a:t>
            </a:r>
            <a:r>
              <a:rPr lang="en-US" sz="2000" dirty="0" smtClean="0"/>
              <a:t>through meaningful </a:t>
            </a:r>
            <a:r>
              <a:rPr lang="en-US" sz="2000" dirty="0" smtClean="0"/>
              <a:t>interactions</a:t>
            </a:r>
            <a:r>
              <a:rPr lang="en-US" sz="2000" dirty="0" smtClean="0"/>
              <a:t> </a:t>
            </a:r>
            <a:r>
              <a:rPr lang="en-US" sz="2000" dirty="0"/>
              <a:t>and real-world contexts.</a:t>
            </a:r>
          </a:p>
          <a:p>
            <a:pPr marL="454914" marR="0" lvl="0" indent="-454914" algn="l" rtl="0">
              <a:spcBef>
                <a:spcPts val="0"/>
              </a:spcBef>
              <a:spcAft>
                <a:spcPts val="0"/>
              </a:spcAft>
              <a:buClr>
                <a:schemeClr val="accent1"/>
              </a:buClr>
              <a:buSzPct val="100000"/>
              <a:buFont typeface="Galdeano"/>
              <a:buAutoNum type="arabicPeriod"/>
            </a:pPr>
            <a:r>
              <a:rPr lang="en-US" sz="2000" dirty="0"/>
              <a:t>Helps students focus on their language learning process and progress through reflective activities.</a:t>
            </a:r>
          </a:p>
          <a:p>
            <a:pPr marL="454914" lvl="0" indent="-454914">
              <a:spcBef>
                <a:spcPts val="0"/>
              </a:spcBef>
              <a:buClr>
                <a:schemeClr val="accent1"/>
              </a:buClr>
              <a:buSzPct val="100000"/>
              <a:buFont typeface="Galdeano"/>
              <a:buAutoNum type="arabicPeriod"/>
            </a:pPr>
            <a:r>
              <a:rPr lang="en-US" sz="2000" dirty="0"/>
              <a:t>Encourages student collaboration and interaction, which helps students learn from one another and have more fun. </a:t>
            </a:r>
            <a:endParaRPr lang="en-US" sz="2000" dirty="0" smtClean="0"/>
          </a:p>
          <a:p>
            <a:pPr marL="454914" lvl="0" indent="-454914">
              <a:spcBef>
                <a:spcPts val="0"/>
              </a:spcBef>
              <a:buClr>
                <a:schemeClr val="accent1"/>
              </a:buClr>
              <a:buSzPct val="100000"/>
              <a:buFont typeface="Galdeano"/>
              <a:buAutoNum type="arabicPeriod"/>
            </a:pPr>
            <a:r>
              <a:rPr lang="en-US" sz="2000" dirty="0" smtClean="0"/>
              <a:t>Combines </a:t>
            </a:r>
            <a:r>
              <a:rPr lang="en-US" sz="2000" dirty="0"/>
              <a:t>language fluency and accuracy</a:t>
            </a:r>
            <a:r>
              <a:rPr lang="en-US" sz="2000" dirty="0" smtClean="0"/>
              <a:t>.</a:t>
            </a:r>
          </a:p>
          <a:p>
            <a:pPr marL="454914" indent="-454914">
              <a:spcBef>
                <a:spcPts val="0"/>
              </a:spcBef>
              <a:buClr>
                <a:schemeClr val="accent1"/>
              </a:buClr>
              <a:buSzPct val="100000"/>
              <a:buFont typeface="Galdeano"/>
              <a:buAutoNum type="arabicPeriod"/>
            </a:pPr>
            <a:r>
              <a:rPr lang="en-US" sz="2000" dirty="0" smtClean="0"/>
              <a:t>Focuses </a:t>
            </a:r>
            <a:r>
              <a:rPr lang="en-US" sz="2000" dirty="0"/>
              <a:t>on all components of communicative competence by integrating grammar and the 4 </a:t>
            </a:r>
            <a:r>
              <a:rPr lang="en-US" sz="2000" dirty="0" smtClean="0"/>
              <a:t>skills- listening, speaking, reading, writing.</a:t>
            </a:r>
            <a:endParaRPr lang="en-US" sz="2000" dirty="0"/>
          </a:p>
          <a:p>
            <a:pPr marL="454914" marR="0" lvl="0" indent="-454914" algn="l" rtl="0">
              <a:spcBef>
                <a:spcPts val="0"/>
              </a:spcBef>
              <a:spcAft>
                <a:spcPts val="0"/>
              </a:spcAft>
              <a:buClr>
                <a:schemeClr val="accent1"/>
              </a:buClr>
              <a:buSzPct val="100000"/>
              <a:buFont typeface="Galdeano"/>
              <a:buAutoNum type="arabicPeriod"/>
            </a:pPr>
            <a:endParaRPr lang="en-US" sz="2000" dirty="0"/>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228600" y="304800"/>
            <a:ext cx="8591699" cy="1066799"/>
          </a:xfrm>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Galdeano"/>
              <a:buNone/>
            </a:pPr>
            <a:r>
              <a:rPr lang="en-US"/>
              <a:t>Brainstorming Question</a:t>
            </a:r>
          </a:p>
        </p:txBody>
      </p:sp>
      <p:sp>
        <p:nvSpPr>
          <p:cNvPr id="93" name="Shape 93"/>
          <p:cNvSpPr txBox="1">
            <a:spLocks noGrp="1"/>
          </p:cNvSpPr>
          <p:nvPr>
            <p:ph idx="1"/>
          </p:nvPr>
        </p:nvSpPr>
        <p:spPr>
          <a:xfrm>
            <a:off x="274325" y="1545550"/>
            <a:ext cx="8595299" cy="46905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r>
              <a:rPr lang="en-US"/>
              <a:t>In the chat, brainstorm a list of characteristics for how you see your role as language teacher and how you view the role of the learner. </a:t>
            </a:r>
          </a:p>
          <a:p>
            <a:endParaRPr lang="en-US"/>
          </a:p>
          <a:p>
            <a:pPr marL="0" marR="0" lvl="0" indent="0" algn="l" rtl="0">
              <a:spcBef>
                <a:spcPts val="0"/>
              </a:spcBef>
              <a:spcAft>
                <a:spcPts val="0"/>
              </a:spcAft>
              <a:buNone/>
            </a:pPr>
            <a:r>
              <a:rPr lang="en-US"/>
              <a:t>Time limit: 1 min. </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Galdeano"/>
              <a:buNone/>
            </a:pPr>
            <a:r>
              <a:rPr lang="en-US" sz="3250" b="0" i="0" u="none" strike="noStrike" cap="none" baseline="0" dirty="0">
                <a:solidFill>
                  <a:schemeClr val="dk2"/>
                </a:solidFill>
                <a:latin typeface="Galdeano"/>
                <a:ea typeface="Galdeano"/>
                <a:cs typeface="Galdeano"/>
                <a:sym typeface="Galdeano"/>
              </a:rPr>
              <a:t>ENGAGING STUDENTS: Teacher Role</a:t>
            </a:r>
          </a:p>
        </p:txBody>
      </p:sp>
      <p:sp>
        <p:nvSpPr>
          <p:cNvPr id="99" name="Shape 99"/>
          <p:cNvSpPr txBox="1">
            <a:spLocks noGrp="1"/>
          </p:cNvSpPr>
          <p:nvPr>
            <p:ph type="body" idx="1"/>
          </p:nvPr>
        </p:nvSpPr>
        <p:spPr>
          <a:xfrm>
            <a:off x="533400" y="1828800"/>
            <a:ext cx="3840480" cy="4419600"/>
          </a:xfrm>
          <a:prstGeom prst="rect">
            <a:avLst/>
          </a:prstGeom>
          <a:noFill/>
          <a:ln>
            <a:noFill/>
          </a:ln>
        </p:spPr>
        <p:txBody>
          <a:bodyPr lIns="91425" tIns="45700" rIns="91425" bIns="45700" anchor="t" anchorCtr="0">
            <a:noAutofit/>
          </a:bodyPr>
          <a:lstStyle/>
          <a:p>
            <a:pPr marL="171450" marR="0" lvl="0" indent="-184150" algn="l" rtl="0">
              <a:spcBef>
                <a:spcPts val="0"/>
              </a:spcBef>
              <a:spcAft>
                <a:spcPts val="0"/>
              </a:spcAft>
              <a:buClr>
                <a:schemeClr val="accent1"/>
              </a:buClr>
              <a:buSzPct val="100000"/>
              <a:buFont typeface="Galdeano"/>
              <a:buChar char="•"/>
            </a:pPr>
            <a:r>
              <a:rPr lang="en-US" sz="2200" b="0" i="0" u="none" strike="noStrike" cap="none" baseline="0" dirty="0">
                <a:solidFill>
                  <a:srgbClr val="000000"/>
                </a:solidFill>
                <a:latin typeface="Galdeano"/>
                <a:ea typeface="Galdeano"/>
                <a:cs typeface="Galdeano"/>
                <a:sym typeface="Galdeano"/>
              </a:rPr>
              <a:t>Involve everyone </a:t>
            </a:r>
          </a:p>
          <a:p>
            <a:pPr marL="171450" marR="0" lvl="0" indent="-184150" algn="l" rtl="0">
              <a:spcBef>
                <a:spcPts val="600"/>
              </a:spcBef>
              <a:spcAft>
                <a:spcPts val="0"/>
              </a:spcAft>
              <a:buClr>
                <a:schemeClr val="accent1"/>
              </a:buClr>
              <a:buSzPct val="100000"/>
              <a:buFont typeface="Galdeano"/>
              <a:buChar char="•"/>
            </a:pPr>
            <a:r>
              <a:rPr lang="en-US" sz="2200" b="0" i="0" u="none" strike="noStrike" cap="none" baseline="0" dirty="0">
                <a:solidFill>
                  <a:srgbClr val="000000"/>
                </a:solidFill>
                <a:latin typeface="Galdeano"/>
                <a:ea typeface="Galdeano"/>
                <a:cs typeface="Galdeano"/>
                <a:sym typeface="Galdeano"/>
              </a:rPr>
              <a:t>Peer teaching</a:t>
            </a:r>
          </a:p>
          <a:p>
            <a:pPr marL="171450" marR="0" lvl="0" indent="-184150" algn="l" rtl="0">
              <a:spcBef>
                <a:spcPts val="600"/>
              </a:spcBef>
              <a:spcAft>
                <a:spcPts val="0"/>
              </a:spcAft>
              <a:buClr>
                <a:schemeClr val="accent1"/>
              </a:buClr>
              <a:buSzPct val="100000"/>
              <a:buFont typeface="Galdeano"/>
              <a:buChar char="•"/>
            </a:pPr>
            <a:r>
              <a:rPr lang="en-US" sz="2200" b="0" i="0" u="none" strike="noStrike" cap="none" baseline="0" dirty="0">
                <a:solidFill>
                  <a:srgbClr val="000000"/>
                </a:solidFill>
                <a:latin typeface="Galdeano"/>
                <a:ea typeface="Galdeano"/>
                <a:cs typeface="Galdeano"/>
                <a:sym typeface="Galdeano"/>
              </a:rPr>
              <a:t>Facilitate </a:t>
            </a:r>
          </a:p>
          <a:p>
            <a:pPr marL="171450" marR="0" lvl="0" indent="-184150" algn="l" rtl="0">
              <a:spcBef>
                <a:spcPts val="600"/>
              </a:spcBef>
              <a:spcAft>
                <a:spcPts val="0"/>
              </a:spcAft>
              <a:buClr>
                <a:schemeClr val="accent1"/>
              </a:buClr>
              <a:buSzPct val="100000"/>
              <a:buFont typeface="Galdeano"/>
              <a:buChar char="•"/>
            </a:pPr>
            <a:r>
              <a:rPr lang="en-US" sz="2200" dirty="0" smtClean="0">
                <a:solidFill>
                  <a:srgbClr val="000000"/>
                </a:solidFill>
                <a:latin typeface="Galdeano"/>
                <a:ea typeface="Galdeano"/>
                <a:cs typeface="Galdeano"/>
                <a:sym typeface="Galdeano"/>
              </a:rPr>
              <a:t>Be </a:t>
            </a:r>
            <a:r>
              <a:rPr lang="en-US" sz="2200" dirty="0">
                <a:solidFill>
                  <a:srgbClr val="000000"/>
                </a:solidFill>
                <a:latin typeface="Galdeano"/>
                <a:ea typeface="Galdeano"/>
                <a:cs typeface="Galdeano"/>
                <a:sym typeface="Galdeano"/>
              </a:rPr>
              <a:t>the “sage on the stage” but the “guide on the side”</a:t>
            </a:r>
          </a:p>
          <a:p>
            <a:pPr marL="171450" marR="0" lvl="0" indent="-184150" algn="l" rtl="0">
              <a:spcBef>
                <a:spcPts val="600"/>
              </a:spcBef>
              <a:spcAft>
                <a:spcPts val="0"/>
              </a:spcAft>
              <a:buClr>
                <a:schemeClr val="accent1"/>
              </a:buClr>
              <a:buSzPct val="100000"/>
              <a:buFont typeface="Galdeano"/>
              <a:buChar char="•"/>
            </a:pPr>
            <a:r>
              <a:rPr lang="en-US" sz="2200" dirty="0">
                <a:solidFill>
                  <a:srgbClr val="000000"/>
                </a:solidFill>
                <a:latin typeface="Galdeano"/>
                <a:ea typeface="Galdeano"/>
                <a:cs typeface="Galdeano"/>
                <a:sym typeface="Galdeano"/>
              </a:rPr>
              <a:t>Remember: “Pedagogy first, curriculum second, computers last” when it comes to using technology.</a:t>
            </a:r>
          </a:p>
          <a:p>
            <a:endParaRPr lang="en-US" sz="2200" dirty="0">
              <a:latin typeface="Galdeano"/>
              <a:ea typeface="Galdeano"/>
              <a:cs typeface="Galdeano"/>
              <a:sym typeface="Galdeano"/>
            </a:endParaRPr>
          </a:p>
        </p:txBody>
      </p:sp>
      <p:sp>
        <p:nvSpPr>
          <p:cNvPr id="101" name="Shape 101"/>
          <p:cNvSpPr txBox="1">
            <a:spLocks noGrp="1"/>
          </p:cNvSpPr>
          <p:nvPr>
            <p:ph sz="half" idx="2"/>
          </p:nvPr>
        </p:nvSpPr>
        <p:spPr>
          <a:xfrm>
            <a:off x="533400" y="1295400"/>
            <a:ext cx="2422526" cy="762000"/>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Clr>
                <a:schemeClr val="accent1"/>
              </a:buClr>
              <a:buSzPct val="25000"/>
              <a:buFont typeface="Galdeano"/>
              <a:buNone/>
            </a:pPr>
            <a:r>
              <a:rPr lang="en-US" sz="2400" b="1" i="0" u="none" strike="noStrike" cap="none" baseline="0" dirty="0">
                <a:solidFill>
                  <a:schemeClr val="dk2"/>
                </a:solidFill>
                <a:latin typeface="Galdeano"/>
                <a:ea typeface="Galdeano"/>
                <a:cs typeface="Galdeano"/>
                <a:sym typeface="Galdeano"/>
              </a:rPr>
              <a:t>DO</a:t>
            </a:r>
          </a:p>
        </p:txBody>
      </p:sp>
      <p:sp>
        <p:nvSpPr>
          <p:cNvPr id="100" name="Shape 100"/>
          <p:cNvSpPr txBox="1">
            <a:spLocks noGrp="1"/>
          </p:cNvSpPr>
          <p:nvPr>
            <p:ph type="body" sz="quarter" idx="3"/>
          </p:nvPr>
        </p:nvSpPr>
        <p:spPr>
          <a:prstGeom prst="rect">
            <a:avLst/>
          </a:prstGeom>
          <a:noFill/>
          <a:ln>
            <a:noFill/>
          </a:ln>
        </p:spPr>
        <p:txBody>
          <a:bodyPr lIns="91425" tIns="45700" rIns="91425" bIns="45700" anchor="t" anchorCtr="0">
            <a:noAutofit/>
          </a:bodyPr>
          <a:lstStyle/>
          <a:p>
            <a:pPr algn="l">
              <a:buClr>
                <a:schemeClr val="accent1"/>
              </a:buClr>
              <a:buSzPct val="100000"/>
            </a:pPr>
            <a:r>
              <a:rPr lang="en-US" sz="2000" b="1" dirty="0">
                <a:solidFill>
                  <a:schemeClr val="dk2"/>
                </a:solidFill>
                <a:latin typeface="Galdeano"/>
                <a:ea typeface="Galdeano"/>
                <a:cs typeface="Galdeano"/>
                <a:sym typeface="Galdeano"/>
              </a:rPr>
              <a:t>DON’T</a:t>
            </a:r>
          </a:p>
          <a:p>
            <a:pPr marL="171450" marR="0" lvl="0" indent="-171450" algn="l" rtl="0">
              <a:spcBef>
                <a:spcPts val="0"/>
              </a:spcBef>
              <a:spcAft>
                <a:spcPts val="0"/>
              </a:spcAft>
              <a:buClr>
                <a:schemeClr val="accent1"/>
              </a:buClr>
              <a:buSzPct val="100000"/>
              <a:buFont typeface="Galdeano"/>
              <a:buChar char="•"/>
            </a:pPr>
            <a:r>
              <a:rPr lang="en-US" sz="2200" b="0" i="0" u="none" strike="noStrike" cap="none" baseline="0" dirty="0" smtClean="0">
                <a:solidFill>
                  <a:srgbClr val="000000"/>
                </a:solidFill>
                <a:latin typeface="Galdeano"/>
                <a:ea typeface="Galdeano"/>
                <a:cs typeface="Galdeano"/>
                <a:sym typeface="Galdeano"/>
              </a:rPr>
              <a:t>Lecture</a:t>
            </a:r>
            <a:r>
              <a:rPr lang="en-US" sz="2200" b="0" i="0" u="none" strike="noStrike" cap="none" baseline="0" dirty="0">
                <a:solidFill>
                  <a:srgbClr val="000000"/>
                </a:solidFill>
                <a:latin typeface="Galdeano"/>
                <a:ea typeface="Galdeano"/>
                <a:cs typeface="Galdeano"/>
                <a:sym typeface="Galdeano"/>
              </a:rPr>
              <a:t>: </a:t>
            </a:r>
            <a:r>
              <a:rPr lang="en-US" sz="2200" dirty="0">
                <a:solidFill>
                  <a:srgbClr val="000000"/>
                </a:solidFill>
                <a:latin typeface="Galdeano"/>
                <a:ea typeface="Galdeano"/>
                <a:cs typeface="Galdeano"/>
                <a:sym typeface="Galdeano"/>
              </a:rPr>
              <a:t>Learners need to engage with one another in order to learn the language</a:t>
            </a:r>
          </a:p>
          <a:p>
            <a:pPr marL="171450" marR="0" lvl="0" indent="-171450" algn="l" rtl="0">
              <a:spcBef>
                <a:spcPts val="600"/>
              </a:spcBef>
              <a:spcAft>
                <a:spcPts val="0"/>
              </a:spcAft>
              <a:buClr>
                <a:schemeClr val="accent1"/>
              </a:buClr>
              <a:buSzPct val="100000"/>
              <a:buFont typeface="Galdeano"/>
              <a:buChar char="•"/>
            </a:pPr>
            <a:r>
              <a:rPr lang="en-US" sz="2200" b="0" i="0" u="none" strike="noStrike" cap="none" baseline="0" dirty="0" smtClean="0">
                <a:solidFill>
                  <a:srgbClr val="000000"/>
                </a:solidFill>
                <a:latin typeface="Galdeano"/>
                <a:ea typeface="Galdeano"/>
                <a:cs typeface="Galdeano"/>
                <a:sym typeface="Galdeano"/>
              </a:rPr>
              <a:t>Over-correct</a:t>
            </a:r>
            <a:r>
              <a:rPr lang="en-US" sz="2200" b="0" i="0" u="none" strike="noStrike" cap="none" dirty="0" smtClean="0">
                <a:solidFill>
                  <a:srgbClr val="000000"/>
                </a:solidFill>
                <a:latin typeface="Galdeano"/>
                <a:ea typeface="Galdeano"/>
                <a:cs typeface="Galdeano"/>
                <a:sym typeface="Galdeano"/>
              </a:rPr>
              <a:t> errors</a:t>
            </a:r>
            <a:endParaRPr lang="en-US" sz="2200" b="0" i="0" u="none" strike="noStrike" cap="none" baseline="0" dirty="0" smtClean="0">
              <a:solidFill>
                <a:srgbClr val="000000"/>
              </a:solidFill>
              <a:latin typeface="Galdeano"/>
              <a:ea typeface="Galdeano"/>
              <a:cs typeface="Galdeano"/>
              <a:sym typeface="Galdeano"/>
            </a:endParaRPr>
          </a:p>
          <a:p>
            <a:pPr marL="171450" marR="0" lvl="0" indent="-171450" algn="l" rtl="0">
              <a:spcBef>
                <a:spcPts val="600"/>
              </a:spcBef>
              <a:spcAft>
                <a:spcPts val="0"/>
              </a:spcAft>
              <a:buClr>
                <a:schemeClr val="accent1"/>
              </a:buClr>
              <a:buSzPct val="100000"/>
              <a:buFont typeface="Galdeano"/>
              <a:buChar char="•"/>
            </a:pPr>
            <a:r>
              <a:rPr lang="en-US" sz="2200" b="0" i="0" u="none" strike="noStrike" cap="none" baseline="0" dirty="0" smtClean="0">
                <a:solidFill>
                  <a:srgbClr val="000000"/>
                </a:solidFill>
                <a:latin typeface="Galdeano"/>
                <a:ea typeface="Galdeano"/>
                <a:cs typeface="Galdeano"/>
                <a:sym typeface="Galdeano"/>
              </a:rPr>
              <a:t>Give </a:t>
            </a:r>
            <a:r>
              <a:rPr lang="en-US" sz="2200" b="0" i="0" u="none" strike="noStrike" cap="none" baseline="0" dirty="0">
                <a:solidFill>
                  <a:srgbClr val="000000"/>
                </a:solidFill>
                <a:latin typeface="Galdeano"/>
                <a:ea typeface="Galdeano"/>
                <a:cs typeface="Galdeano"/>
                <a:sym typeface="Galdeano"/>
              </a:rPr>
              <a:t>answers immediately</a:t>
            </a:r>
          </a:p>
          <a:p>
            <a:pPr marL="171450" marR="0" lvl="0" indent="-171450" algn="l" rtl="0">
              <a:spcBef>
                <a:spcPts val="600"/>
              </a:spcBef>
              <a:spcAft>
                <a:spcPts val="0"/>
              </a:spcAft>
              <a:buClr>
                <a:schemeClr val="accent1"/>
              </a:buClr>
              <a:buSzPct val="100000"/>
              <a:buFont typeface="Galdeano"/>
              <a:buChar char="•"/>
            </a:pPr>
            <a:r>
              <a:rPr lang="en-US" sz="2200" dirty="0">
                <a:solidFill>
                  <a:srgbClr val="000000"/>
                </a:solidFill>
                <a:latin typeface="Galdeano"/>
                <a:ea typeface="Galdeano"/>
                <a:cs typeface="Galdeano"/>
                <a:sym typeface="Galdeano"/>
              </a:rPr>
              <a:t>Do the work for students</a:t>
            </a:r>
          </a:p>
          <a:p>
            <a:pPr marL="171450" marR="0" lvl="0" indent="-171450" algn="l" rtl="0">
              <a:spcBef>
                <a:spcPts val="600"/>
              </a:spcBef>
              <a:spcAft>
                <a:spcPts val="0"/>
              </a:spcAft>
              <a:buClr>
                <a:schemeClr val="accent1"/>
              </a:buClr>
              <a:buSzPct val="100000"/>
              <a:buFont typeface="Galdeano"/>
              <a:buChar char="•"/>
            </a:pPr>
            <a:r>
              <a:rPr lang="en-US" sz="2200" b="0" i="0" u="none" strike="noStrike" cap="none" baseline="0" dirty="0">
                <a:solidFill>
                  <a:srgbClr val="000000"/>
                </a:solidFill>
                <a:latin typeface="Galdeano"/>
                <a:ea typeface="Galdeano"/>
                <a:cs typeface="Galdeano"/>
                <a:sym typeface="Galdeano"/>
              </a:rPr>
              <a:t>Sit quietly </a:t>
            </a:r>
          </a:p>
          <a:p>
            <a:pPr marL="171450" marR="0" lvl="0" indent="-171450" algn="l" rtl="0">
              <a:spcBef>
                <a:spcPts val="600"/>
              </a:spcBef>
              <a:spcAft>
                <a:spcPts val="0"/>
              </a:spcAft>
              <a:buClr>
                <a:schemeClr val="accent1"/>
              </a:buClr>
              <a:buSzPct val="100000"/>
              <a:buFont typeface="Galdeano"/>
              <a:buChar char="•"/>
            </a:pPr>
            <a:r>
              <a:rPr lang="en-US" sz="2200" b="0" i="0" u="none" strike="noStrike" cap="none" baseline="0" dirty="0">
                <a:solidFill>
                  <a:srgbClr val="000000"/>
                </a:solidFill>
                <a:latin typeface="Galdeano"/>
                <a:ea typeface="Galdeano"/>
                <a:cs typeface="Galdeano"/>
                <a:sym typeface="Galdeano"/>
              </a:rPr>
              <a:t>Inhibit</a:t>
            </a:r>
          </a:p>
          <a:p>
            <a:pPr marL="171450" marR="0" lvl="0" indent="-171450" algn="l" rtl="0">
              <a:spcBef>
                <a:spcPts val="600"/>
              </a:spcBef>
              <a:spcAft>
                <a:spcPts val="0"/>
              </a:spcAft>
              <a:buClr>
                <a:schemeClr val="accent1"/>
              </a:buClr>
              <a:buSzPct val="100000"/>
              <a:buFont typeface="Galdeano"/>
              <a:buChar char="•"/>
            </a:pPr>
            <a:r>
              <a:rPr lang="en-US" sz="2200" dirty="0">
                <a:solidFill>
                  <a:srgbClr val="000000"/>
                </a:solidFill>
                <a:latin typeface="Galdeano"/>
                <a:ea typeface="Galdeano"/>
                <a:cs typeface="Galdeano"/>
                <a:sym typeface="Galdeano"/>
              </a:rPr>
              <a:t>Use technology unless it adds value to your lesson</a:t>
            </a:r>
          </a:p>
          <a:p>
            <a:endParaRPr lang="en-US" sz="2200" dirty="0">
              <a:latin typeface="Galdeano"/>
              <a:ea typeface="Galdeano"/>
              <a:cs typeface="Galdeano"/>
              <a:sym typeface="Galdeano"/>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Galdeano"/>
              <a:buNone/>
            </a:pPr>
            <a:r>
              <a:rPr lang="en-US" sz="3250" b="0" i="0" u="none" strike="noStrike" cap="none" baseline="0" dirty="0">
                <a:solidFill>
                  <a:schemeClr val="dk2"/>
                </a:solidFill>
                <a:latin typeface="Galdeano"/>
                <a:ea typeface="Galdeano"/>
                <a:cs typeface="Galdeano"/>
                <a:sym typeface="Galdeano"/>
              </a:rPr>
              <a:t>ENGAGING STUDENTS: </a:t>
            </a:r>
            <a:r>
              <a:rPr lang="en-US" sz="3250" dirty="0">
                <a:solidFill>
                  <a:srgbClr val="000000"/>
                </a:solidFill>
              </a:rPr>
              <a:t>Student</a:t>
            </a:r>
            <a:r>
              <a:rPr lang="en-US" sz="3250" b="0" i="0" u="none" strike="noStrike" cap="none" baseline="0" dirty="0">
                <a:solidFill>
                  <a:schemeClr val="dk2"/>
                </a:solidFill>
                <a:latin typeface="Galdeano"/>
                <a:ea typeface="Galdeano"/>
                <a:cs typeface="Galdeano"/>
                <a:sym typeface="Galdeano"/>
              </a:rPr>
              <a:t> Role</a:t>
            </a:r>
          </a:p>
        </p:txBody>
      </p:sp>
      <p:sp>
        <p:nvSpPr>
          <p:cNvPr id="108" name="Shape 108"/>
          <p:cNvSpPr txBox="1">
            <a:spLocks noGrp="1"/>
          </p:cNvSpPr>
          <p:nvPr>
            <p:ph type="body" idx="1"/>
          </p:nvPr>
        </p:nvSpPr>
        <p:spPr>
          <a:xfrm>
            <a:off x="549274" y="1453225"/>
            <a:ext cx="3840480" cy="604176"/>
          </a:xfrm>
          <a:prstGeom prst="rect">
            <a:avLst/>
          </a:prstGeom>
          <a:noFill/>
          <a:ln>
            <a:noFill/>
          </a:ln>
        </p:spPr>
        <p:txBody>
          <a:bodyPr lIns="91425" tIns="45700" rIns="91425" bIns="45700" anchor="t" anchorCtr="0">
            <a:noAutofit/>
          </a:bodyPr>
          <a:lstStyle/>
          <a:p>
            <a:pPr algn="l">
              <a:spcBef>
                <a:spcPts val="600"/>
              </a:spcBef>
              <a:buClr>
                <a:schemeClr val="accent1"/>
              </a:buClr>
              <a:buSzPct val="100000"/>
            </a:pPr>
            <a:r>
              <a:rPr lang="en-US" sz="2000" b="1" dirty="0" smtClean="0">
                <a:solidFill>
                  <a:schemeClr val="dk2"/>
                </a:solidFill>
                <a:latin typeface="Galdeano"/>
                <a:ea typeface="Galdeano"/>
                <a:cs typeface="Galdeano"/>
                <a:sym typeface="Galdeano"/>
              </a:rPr>
              <a:t>DO</a:t>
            </a:r>
            <a:endParaRPr lang="en-US" sz="2200" dirty="0" smtClean="0">
              <a:latin typeface="Galdeano"/>
              <a:ea typeface="Galdeano"/>
              <a:cs typeface="Galdeano"/>
              <a:sym typeface="Galdeano"/>
            </a:endParaRPr>
          </a:p>
          <a:p>
            <a:pPr marL="171450" marR="0" lvl="0" indent="-184150" algn="l" rtl="0">
              <a:spcBef>
                <a:spcPts val="600"/>
              </a:spcBef>
              <a:spcAft>
                <a:spcPts val="0"/>
              </a:spcAft>
              <a:buClr>
                <a:schemeClr val="accent1"/>
              </a:buClr>
              <a:buSzPct val="100000"/>
              <a:buFont typeface="Galdeano"/>
              <a:buChar char="•"/>
            </a:pPr>
            <a:r>
              <a:rPr lang="en-US" sz="2200" dirty="0" smtClean="0">
                <a:solidFill>
                  <a:srgbClr val="000000"/>
                </a:solidFill>
                <a:latin typeface="Galdeano"/>
                <a:ea typeface="Galdeano"/>
                <a:cs typeface="Galdeano"/>
                <a:sym typeface="Galdeano"/>
              </a:rPr>
              <a:t>Actively </a:t>
            </a:r>
            <a:r>
              <a:rPr lang="en-US" sz="2200" dirty="0">
                <a:solidFill>
                  <a:srgbClr val="000000"/>
                </a:solidFill>
                <a:latin typeface="Galdeano"/>
                <a:ea typeface="Galdeano"/>
                <a:cs typeface="Galdeano"/>
                <a:sym typeface="Galdeano"/>
              </a:rPr>
              <a:t>interact with peers</a:t>
            </a:r>
          </a:p>
          <a:p>
            <a:pPr marL="171450" marR="0" lvl="0" indent="-184150" algn="l" rtl="0">
              <a:spcBef>
                <a:spcPts val="600"/>
              </a:spcBef>
              <a:spcAft>
                <a:spcPts val="0"/>
              </a:spcAft>
              <a:buClr>
                <a:schemeClr val="accent1"/>
              </a:buClr>
              <a:buSzPct val="100000"/>
              <a:buFont typeface="Galdeano"/>
              <a:buChar char="•"/>
            </a:pPr>
            <a:r>
              <a:rPr lang="en-US" sz="2200" dirty="0">
                <a:solidFill>
                  <a:srgbClr val="000000"/>
                </a:solidFill>
                <a:latin typeface="Galdeano"/>
                <a:ea typeface="Galdeano"/>
                <a:cs typeface="Galdeano"/>
                <a:sym typeface="Galdeano"/>
              </a:rPr>
              <a:t>Demonstrate willingness to communicate</a:t>
            </a:r>
          </a:p>
          <a:p>
            <a:pPr marL="171450" marR="0" lvl="0" indent="-184150" algn="l" rtl="0">
              <a:spcBef>
                <a:spcPts val="600"/>
              </a:spcBef>
              <a:spcAft>
                <a:spcPts val="0"/>
              </a:spcAft>
              <a:buClr>
                <a:schemeClr val="accent1"/>
              </a:buClr>
              <a:buSzPct val="100000"/>
              <a:buFont typeface="Galdeano"/>
              <a:buChar char="•"/>
            </a:pPr>
            <a:r>
              <a:rPr lang="en-US" sz="2200" dirty="0">
                <a:solidFill>
                  <a:srgbClr val="000000"/>
                </a:solidFill>
                <a:latin typeface="Galdeano"/>
                <a:ea typeface="Galdeano"/>
                <a:cs typeface="Galdeano"/>
                <a:sym typeface="Galdeano"/>
              </a:rPr>
              <a:t>Negotiate meaning in the target language</a:t>
            </a:r>
          </a:p>
          <a:p>
            <a:pPr marL="171450" marR="0" lvl="0" indent="-184150" algn="l" rtl="0">
              <a:spcBef>
                <a:spcPts val="600"/>
              </a:spcBef>
              <a:spcAft>
                <a:spcPts val="0"/>
              </a:spcAft>
              <a:buClr>
                <a:schemeClr val="accent1"/>
              </a:buClr>
              <a:buSzPct val="100000"/>
              <a:buFont typeface="Galdeano"/>
              <a:buChar char="•"/>
            </a:pPr>
            <a:r>
              <a:rPr lang="en-US" sz="2200" dirty="0">
                <a:solidFill>
                  <a:srgbClr val="000000"/>
                </a:solidFill>
                <a:latin typeface="Galdeano"/>
                <a:ea typeface="Galdeano"/>
                <a:cs typeface="Galdeano"/>
                <a:sym typeface="Galdeano"/>
              </a:rPr>
              <a:t>Go out and “get” the language</a:t>
            </a:r>
          </a:p>
          <a:p>
            <a:pPr marL="171450" marR="0" lvl="0" indent="-184150" algn="l" rtl="0">
              <a:spcBef>
                <a:spcPts val="600"/>
              </a:spcBef>
              <a:spcAft>
                <a:spcPts val="0"/>
              </a:spcAft>
              <a:buClr>
                <a:schemeClr val="accent1"/>
              </a:buClr>
              <a:buSzPct val="100000"/>
              <a:buFont typeface="Galdeano"/>
              <a:buChar char="•"/>
            </a:pPr>
            <a:r>
              <a:rPr lang="en-US" sz="2200" dirty="0">
                <a:solidFill>
                  <a:srgbClr val="000000"/>
                </a:solidFill>
                <a:latin typeface="Galdeano"/>
                <a:ea typeface="Galdeano"/>
                <a:cs typeface="Galdeano"/>
                <a:sym typeface="Galdeano"/>
              </a:rPr>
              <a:t>Take risks</a:t>
            </a:r>
          </a:p>
          <a:p>
            <a:pPr marL="171450" marR="0" lvl="0" indent="-184150" algn="l" rtl="0">
              <a:spcBef>
                <a:spcPts val="600"/>
              </a:spcBef>
              <a:spcAft>
                <a:spcPts val="0"/>
              </a:spcAft>
              <a:buClr>
                <a:schemeClr val="accent1"/>
              </a:buClr>
              <a:buSzPct val="100000"/>
              <a:buFont typeface="Galdeano"/>
              <a:buChar char="•"/>
            </a:pPr>
            <a:r>
              <a:rPr lang="en-US" sz="2200" dirty="0">
                <a:solidFill>
                  <a:srgbClr val="000000"/>
                </a:solidFill>
                <a:latin typeface="Galdeano"/>
                <a:ea typeface="Galdeano"/>
                <a:cs typeface="Galdeano"/>
                <a:sym typeface="Galdeano"/>
              </a:rPr>
              <a:t>Ask questions</a:t>
            </a:r>
          </a:p>
          <a:p>
            <a:pPr marL="171450" marR="0" lvl="0" indent="-184150" algn="l" rtl="0">
              <a:spcBef>
                <a:spcPts val="600"/>
              </a:spcBef>
              <a:spcAft>
                <a:spcPts val="0"/>
              </a:spcAft>
              <a:buClr>
                <a:schemeClr val="accent1"/>
              </a:buClr>
              <a:buSzPct val="100000"/>
              <a:buFont typeface="Galdeano"/>
              <a:buChar char="•"/>
            </a:pPr>
            <a:r>
              <a:rPr lang="en-US" sz="2200" dirty="0">
                <a:solidFill>
                  <a:srgbClr val="000000"/>
                </a:solidFill>
                <a:latin typeface="Galdeano"/>
                <a:ea typeface="Galdeano"/>
                <a:cs typeface="Galdeano"/>
                <a:sym typeface="Galdeano"/>
              </a:rPr>
              <a:t>Take on ownership of your own learning (learner autonomy)</a:t>
            </a:r>
          </a:p>
          <a:p>
            <a:endParaRPr lang="en-US" sz="2200" dirty="0">
              <a:latin typeface="Galdeano"/>
              <a:ea typeface="Galdeano"/>
              <a:cs typeface="Galdeano"/>
              <a:sym typeface="Galdeano"/>
            </a:endParaRPr>
          </a:p>
          <a:p>
            <a:endParaRPr lang="en-US" sz="2200" dirty="0">
              <a:latin typeface="Galdeano"/>
              <a:ea typeface="Galdeano"/>
              <a:cs typeface="Galdeano"/>
              <a:sym typeface="Galdeano"/>
            </a:endParaRPr>
          </a:p>
        </p:txBody>
      </p:sp>
      <p:sp>
        <p:nvSpPr>
          <p:cNvPr id="109" name="Shape 109"/>
          <p:cNvSpPr txBox="1">
            <a:spLocks noGrp="1"/>
          </p:cNvSpPr>
          <p:nvPr>
            <p:ph type="body" sz="quarter" idx="3"/>
          </p:nvPr>
        </p:nvSpPr>
        <p:spPr>
          <a:xfrm>
            <a:off x="4751070" y="1453224"/>
            <a:ext cx="3840480" cy="4566576"/>
          </a:xfrm>
          <a:prstGeom prst="rect">
            <a:avLst/>
          </a:prstGeom>
          <a:noFill/>
          <a:ln>
            <a:noFill/>
          </a:ln>
        </p:spPr>
        <p:txBody>
          <a:bodyPr lIns="91425" tIns="45700" rIns="91425" bIns="45700" anchor="t" anchorCtr="0">
            <a:noAutofit/>
          </a:bodyPr>
          <a:lstStyle/>
          <a:p>
            <a:pPr algn="l">
              <a:spcBef>
                <a:spcPts val="600"/>
              </a:spcBef>
              <a:buClr>
                <a:schemeClr val="accent1"/>
              </a:buClr>
              <a:buSzPct val="100000"/>
            </a:pPr>
            <a:r>
              <a:rPr lang="en-US" b="1" dirty="0" smtClean="0">
                <a:solidFill>
                  <a:schemeClr val="dk2"/>
                </a:solidFill>
                <a:latin typeface="Galdeano"/>
                <a:ea typeface="Galdeano"/>
                <a:cs typeface="Galdeano"/>
                <a:sym typeface="Galdeano"/>
              </a:rPr>
              <a:t>DON’T</a:t>
            </a:r>
            <a:endParaRPr lang="en-US" dirty="0" smtClean="0">
              <a:latin typeface="Galdeano"/>
              <a:ea typeface="Galdeano"/>
              <a:cs typeface="Galdeano"/>
              <a:sym typeface="Galdeano"/>
            </a:endParaRPr>
          </a:p>
          <a:p>
            <a:pPr marL="171450" marR="0" lvl="0" indent="-171450" algn="l" rtl="0">
              <a:spcBef>
                <a:spcPts val="600"/>
              </a:spcBef>
              <a:spcAft>
                <a:spcPts val="0"/>
              </a:spcAft>
              <a:buClr>
                <a:schemeClr val="accent1"/>
              </a:buClr>
              <a:buSzPct val="100000"/>
              <a:buFont typeface="Galdeano"/>
              <a:buChar char="•"/>
            </a:pPr>
            <a:r>
              <a:rPr lang="en-US" dirty="0" smtClean="0">
                <a:solidFill>
                  <a:srgbClr val="000000"/>
                </a:solidFill>
                <a:latin typeface="Galdeano"/>
                <a:ea typeface="Galdeano"/>
                <a:cs typeface="Galdeano"/>
                <a:sym typeface="Galdeano"/>
              </a:rPr>
              <a:t>S</a:t>
            </a:r>
            <a:r>
              <a:rPr lang="en-US" sz="2200" dirty="0" smtClean="0">
                <a:solidFill>
                  <a:srgbClr val="000000"/>
                </a:solidFill>
                <a:latin typeface="Galdeano"/>
                <a:ea typeface="Galdeano"/>
                <a:cs typeface="Galdeano"/>
                <a:sym typeface="Galdeano"/>
              </a:rPr>
              <a:t>it </a:t>
            </a:r>
            <a:r>
              <a:rPr lang="en-US" sz="2200" dirty="0">
                <a:solidFill>
                  <a:srgbClr val="000000"/>
                </a:solidFill>
                <a:latin typeface="Galdeano"/>
                <a:ea typeface="Galdeano"/>
                <a:cs typeface="Galdeano"/>
                <a:sym typeface="Galdeano"/>
              </a:rPr>
              <a:t>quietly</a:t>
            </a:r>
          </a:p>
          <a:p>
            <a:pPr marL="171450" marR="0" lvl="0" indent="-184150" algn="l" rtl="0">
              <a:spcBef>
                <a:spcPts val="600"/>
              </a:spcBef>
              <a:spcAft>
                <a:spcPts val="0"/>
              </a:spcAft>
              <a:buClr>
                <a:schemeClr val="accent1"/>
              </a:buClr>
              <a:buSzPct val="100000"/>
              <a:buFont typeface="Galdeano"/>
              <a:buChar char="•"/>
            </a:pPr>
            <a:r>
              <a:rPr lang="en-US" sz="2200" dirty="0">
                <a:solidFill>
                  <a:srgbClr val="000000"/>
                </a:solidFill>
                <a:latin typeface="Galdeano"/>
                <a:ea typeface="Galdeano"/>
                <a:cs typeface="Galdeano"/>
                <a:sym typeface="Galdeano"/>
              </a:rPr>
              <a:t>Expect a lecture about the language</a:t>
            </a:r>
          </a:p>
          <a:p>
            <a:pPr marL="171450" marR="0" lvl="0" indent="-184150" algn="l" rtl="0">
              <a:spcBef>
                <a:spcPts val="600"/>
              </a:spcBef>
              <a:spcAft>
                <a:spcPts val="0"/>
              </a:spcAft>
              <a:buClr>
                <a:schemeClr val="accent1"/>
              </a:buClr>
              <a:buSzPct val="100000"/>
              <a:buFont typeface="Galdeano"/>
              <a:buChar char="•"/>
            </a:pPr>
            <a:r>
              <a:rPr lang="en-US" sz="2200" dirty="0">
                <a:solidFill>
                  <a:srgbClr val="000000"/>
                </a:solidFill>
                <a:latin typeface="Galdeano"/>
                <a:ea typeface="Galdeano"/>
                <a:cs typeface="Galdeano"/>
                <a:sym typeface="Galdeano"/>
              </a:rPr>
              <a:t>Expect teacher to correct every single error</a:t>
            </a:r>
          </a:p>
          <a:p>
            <a:pPr marL="171450" marR="0" lvl="0" indent="-184150" algn="l" rtl="0">
              <a:spcBef>
                <a:spcPts val="600"/>
              </a:spcBef>
              <a:spcAft>
                <a:spcPts val="0"/>
              </a:spcAft>
              <a:buClr>
                <a:schemeClr val="accent1"/>
              </a:buClr>
              <a:buSzPct val="100000"/>
              <a:buFont typeface="Galdeano"/>
              <a:buChar char="•"/>
            </a:pPr>
            <a:r>
              <a:rPr lang="en-US" sz="2200" dirty="0">
                <a:solidFill>
                  <a:srgbClr val="000000"/>
                </a:solidFill>
                <a:latin typeface="Galdeano"/>
                <a:ea typeface="Galdeano"/>
                <a:cs typeface="Galdeano"/>
                <a:sym typeface="Galdeano"/>
              </a:rPr>
              <a:t>Expect teacher to use technology unless it adds value to the class </a:t>
            </a:r>
            <a:r>
              <a:rPr lang="en-US" sz="2200" b="0" i="0" u="none" strike="noStrike" cap="none" baseline="0" dirty="0">
                <a:solidFill>
                  <a:srgbClr val="000000"/>
                </a:solidFill>
                <a:latin typeface="Galdeano"/>
                <a:ea typeface="Galdeano"/>
                <a:cs typeface="Galdeano"/>
                <a:sym typeface="Galdeano"/>
              </a:rPr>
              <a:t> </a:t>
            </a:r>
          </a:p>
          <a:p>
            <a:pPr marL="171450" marR="0" lvl="0" indent="-184150" algn="l" rtl="0">
              <a:spcBef>
                <a:spcPts val="600"/>
              </a:spcBef>
              <a:spcAft>
                <a:spcPts val="0"/>
              </a:spcAft>
              <a:buClr>
                <a:schemeClr val="accent1"/>
              </a:buClr>
              <a:buSzPct val="100000"/>
              <a:buFont typeface="Galdeano"/>
              <a:buChar char="•"/>
            </a:pPr>
            <a:r>
              <a:rPr lang="en-US" sz="2200" dirty="0">
                <a:solidFill>
                  <a:srgbClr val="000000"/>
                </a:solidFill>
                <a:latin typeface="Galdeano"/>
                <a:ea typeface="Galdeano"/>
                <a:cs typeface="Galdeano"/>
                <a:sym typeface="Galdeano"/>
              </a:rPr>
              <a:t>Expect the teacher to “help” if you don’t ask</a:t>
            </a:r>
          </a:p>
          <a:p>
            <a:endParaRPr lang="en-US" sz="2200" dirty="0">
              <a:latin typeface="Galdeano"/>
              <a:ea typeface="Galdeano"/>
              <a:cs typeface="Galdeano"/>
              <a:sym typeface="Galdeano"/>
            </a:endParaRPr>
          </a:p>
          <a:p>
            <a:endParaRPr lang="en-US" sz="2200" dirty="0">
              <a:latin typeface="Galdeano"/>
              <a:ea typeface="Galdeano"/>
              <a:cs typeface="Galdeano"/>
              <a:sym typeface="Galdeano"/>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549275" y="-152400"/>
            <a:ext cx="8042276" cy="1336956"/>
          </a:xfrm>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Galdeano"/>
              <a:buNone/>
            </a:pPr>
            <a:r>
              <a:rPr lang="en-US" sz="3250" b="0" i="0" u="none" strike="noStrike" cap="none" baseline="0" dirty="0">
                <a:solidFill>
                  <a:schemeClr val="dk2"/>
                </a:solidFill>
                <a:latin typeface="Galdeano"/>
                <a:ea typeface="Galdeano"/>
                <a:cs typeface="Galdeano"/>
                <a:sym typeface="Galdeano"/>
              </a:rPr>
              <a:t>SAMPLE ACTIVITIES </a:t>
            </a:r>
            <a:r>
              <a:rPr lang="en-US" sz="3250" b="0" i="0" u="none" strike="noStrike" cap="none" baseline="0" dirty="0" smtClean="0">
                <a:solidFill>
                  <a:schemeClr val="dk2"/>
                </a:solidFill>
                <a:latin typeface="Galdeano"/>
                <a:ea typeface="Galdeano"/>
                <a:cs typeface="Galdeano"/>
                <a:sym typeface="Galdeano"/>
              </a:rPr>
              <a:t/>
            </a:r>
            <a:br>
              <a:rPr lang="en-US" sz="3250" b="0" i="0" u="none" strike="noStrike" cap="none" baseline="0" dirty="0" smtClean="0">
                <a:solidFill>
                  <a:schemeClr val="dk2"/>
                </a:solidFill>
                <a:latin typeface="Galdeano"/>
                <a:ea typeface="Galdeano"/>
                <a:cs typeface="Galdeano"/>
                <a:sym typeface="Galdeano"/>
              </a:rPr>
            </a:br>
            <a:r>
              <a:rPr lang="en-US" sz="2800" b="0" i="0" u="none" strike="noStrike" cap="none" baseline="0" dirty="0" smtClean="0">
                <a:solidFill>
                  <a:schemeClr val="dk2"/>
                </a:solidFill>
                <a:latin typeface="Galdeano"/>
                <a:ea typeface="Galdeano"/>
                <a:cs typeface="Galdeano"/>
                <a:sym typeface="Galdeano"/>
              </a:rPr>
              <a:t>(</a:t>
            </a:r>
            <a:r>
              <a:rPr lang="en-US" sz="2800" b="0" i="0" u="none" strike="noStrike" cap="none" baseline="0" dirty="0">
                <a:solidFill>
                  <a:schemeClr val="dk2"/>
                </a:solidFill>
                <a:latin typeface="Galdeano"/>
                <a:ea typeface="Galdeano"/>
                <a:cs typeface="Galdeano"/>
                <a:sym typeface="Galdeano"/>
              </a:rPr>
              <a:t>in combination with technology)</a:t>
            </a:r>
          </a:p>
        </p:txBody>
      </p:sp>
      <p:sp>
        <p:nvSpPr>
          <p:cNvPr id="117" name="Shape 117"/>
          <p:cNvSpPr txBox="1">
            <a:spLocks noGrp="1"/>
          </p:cNvSpPr>
          <p:nvPr>
            <p:ph idx="1"/>
          </p:nvPr>
        </p:nvSpPr>
        <p:spPr>
          <a:xfrm>
            <a:off x="549275" y="1219200"/>
            <a:ext cx="8042276" cy="5638800"/>
          </a:xfrm>
          <a:prstGeom prst="rect">
            <a:avLst/>
          </a:prstGeom>
          <a:noFill/>
          <a:ln>
            <a:noFill/>
          </a:ln>
        </p:spPr>
        <p:txBody>
          <a:bodyPr lIns="91425" tIns="45700" rIns="91425" bIns="45700" anchor="t" anchorCtr="0">
            <a:noAutofit/>
          </a:bodyPr>
          <a:lstStyle/>
          <a:p>
            <a:pPr marL="0" marR="0" lvl="0" indent="0" algn="l" rtl="0">
              <a:spcBef>
                <a:spcPts val="600"/>
              </a:spcBef>
              <a:spcAft>
                <a:spcPts val="0"/>
              </a:spcAft>
              <a:buClr>
                <a:schemeClr val="accent1"/>
              </a:buClr>
              <a:buSzPct val="25000"/>
              <a:buFont typeface="Galdeano"/>
              <a:buNone/>
            </a:pPr>
            <a:r>
              <a:rPr lang="en-US" sz="2000" dirty="0"/>
              <a:t>Please refer to the Word documents as we walk you through</a:t>
            </a:r>
            <a:r>
              <a:rPr lang="en-US" sz="2000" dirty="0" smtClean="0"/>
              <a:t>:</a:t>
            </a:r>
            <a:endParaRPr lang="en-US" sz="2000" dirty="0"/>
          </a:p>
          <a:p>
            <a:pPr marL="0" marR="0" lvl="0" indent="0" algn="l" rtl="0">
              <a:spcBef>
                <a:spcPts val="600"/>
              </a:spcBef>
              <a:spcAft>
                <a:spcPts val="0"/>
              </a:spcAft>
              <a:buClr>
                <a:schemeClr val="accent1"/>
              </a:buClr>
              <a:buSzPct val="25000"/>
              <a:buFont typeface="Galdeano"/>
              <a:buNone/>
            </a:pPr>
            <a:r>
              <a:rPr lang="en-US" sz="2200" b="0" i="0" u="sng" strike="noStrike" cap="none" baseline="0" dirty="0">
                <a:solidFill>
                  <a:schemeClr val="dk2"/>
                </a:solidFill>
                <a:latin typeface="Galdeano"/>
                <a:ea typeface="Galdeano"/>
                <a:cs typeface="Galdeano"/>
                <a:sym typeface="Galdeano"/>
              </a:rPr>
              <a:t>Ice Breakers:</a:t>
            </a:r>
          </a:p>
          <a:p>
            <a:pPr marL="0" marR="0" lvl="0" indent="0" algn="l" rtl="0">
              <a:spcBef>
                <a:spcPts val="600"/>
              </a:spcBef>
              <a:spcAft>
                <a:spcPts val="0"/>
              </a:spcAft>
              <a:buClr>
                <a:schemeClr val="accent1"/>
              </a:buClr>
              <a:buSzPct val="25000"/>
              <a:buFont typeface="Galdeano"/>
              <a:buNone/>
            </a:pPr>
            <a:r>
              <a:rPr lang="en-US" sz="2200" b="0" i="0" u="none" strike="noStrike" cap="none" baseline="0" dirty="0">
                <a:solidFill>
                  <a:schemeClr val="dk2"/>
                </a:solidFill>
                <a:latin typeface="Galdeano"/>
                <a:ea typeface="Galdeano"/>
                <a:cs typeface="Galdeano"/>
                <a:sym typeface="Galdeano"/>
              </a:rPr>
              <a:t>Pair Interview (2-6 students)</a:t>
            </a:r>
          </a:p>
          <a:p>
            <a:pPr marL="0" marR="0" lvl="0" indent="0" algn="l" rtl="0">
              <a:spcBef>
                <a:spcPts val="600"/>
              </a:spcBef>
              <a:spcAft>
                <a:spcPts val="0"/>
              </a:spcAft>
              <a:buClr>
                <a:schemeClr val="accent1"/>
              </a:buClr>
              <a:buSzPct val="25000"/>
              <a:buFont typeface="Galdeano"/>
              <a:buNone/>
            </a:pPr>
            <a:r>
              <a:rPr lang="en-US" sz="2200" b="0" i="0" u="none" strike="noStrike" cap="none" baseline="0" dirty="0">
                <a:solidFill>
                  <a:schemeClr val="dk2"/>
                </a:solidFill>
                <a:latin typeface="Galdeano"/>
                <a:ea typeface="Galdeano"/>
                <a:cs typeface="Galdeano"/>
                <a:sym typeface="Galdeano"/>
              </a:rPr>
              <a:t>Find Someone Who…(larger class, </a:t>
            </a:r>
            <a:r>
              <a:rPr lang="en-US" dirty="0"/>
              <a:t>7</a:t>
            </a:r>
            <a:r>
              <a:rPr lang="en-US" sz="2200" b="0" i="0" u="none" strike="noStrike" cap="none" baseline="0" dirty="0">
                <a:solidFill>
                  <a:schemeClr val="dk2"/>
                </a:solidFill>
                <a:latin typeface="Galdeano"/>
                <a:ea typeface="Galdeano"/>
                <a:cs typeface="Galdeano"/>
                <a:sym typeface="Galdeano"/>
              </a:rPr>
              <a:t>+ student)</a:t>
            </a:r>
          </a:p>
          <a:p>
            <a:pPr marL="0" marR="0" lvl="0" indent="0" algn="l" rtl="0">
              <a:spcBef>
                <a:spcPts val="600"/>
              </a:spcBef>
              <a:spcAft>
                <a:spcPts val="0"/>
              </a:spcAft>
              <a:buClr>
                <a:schemeClr val="accent1"/>
              </a:buClr>
              <a:buSzPct val="25000"/>
              <a:buFont typeface="Galdeano"/>
              <a:buNone/>
            </a:pPr>
            <a:r>
              <a:rPr lang="en-US" sz="2200" b="0" i="0" u="sng" strike="noStrike" cap="none" baseline="0" dirty="0">
                <a:solidFill>
                  <a:schemeClr val="dk2"/>
                </a:solidFill>
                <a:latin typeface="Galdeano"/>
                <a:ea typeface="Galdeano"/>
                <a:cs typeface="Galdeano"/>
                <a:sym typeface="Galdeano"/>
              </a:rPr>
              <a:t>Activities:</a:t>
            </a:r>
          </a:p>
          <a:p>
            <a:pPr marL="0" marR="0" lvl="0" indent="0" algn="l" rtl="0">
              <a:spcBef>
                <a:spcPts val="600"/>
              </a:spcBef>
              <a:spcAft>
                <a:spcPts val="0"/>
              </a:spcAft>
              <a:buClr>
                <a:schemeClr val="accent1"/>
              </a:buClr>
              <a:buSzPct val="25000"/>
              <a:buFont typeface="Galdeano"/>
              <a:buNone/>
            </a:pPr>
            <a:r>
              <a:rPr lang="en-US" sz="2200" b="0" i="0" u="none" strike="noStrike" cap="none" baseline="0" dirty="0">
                <a:solidFill>
                  <a:schemeClr val="dk2"/>
                </a:solidFill>
                <a:latin typeface="Galdeano"/>
                <a:ea typeface="Galdeano"/>
                <a:cs typeface="Galdeano"/>
                <a:sym typeface="Galdeano"/>
              </a:rPr>
              <a:t>Pronunciation: Bingo</a:t>
            </a:r>
          </a:p>
          <a:p>
            <a:pPr marL="0" marR="0" lvl="0" indent="0" algn="l" rtl="0">
              <a:spcBef>
                <a:spcPts val="600"/>
              </a:spcBef>
              <a:spcAft>
                <a:spcPts val="0"/>
              </a:spcAft>
              <a:buClr>
                <a:schemeClr val="accent1"/>
              </a:buClr>
              <a:buSzPct val="25000"/>
              <a:buFont typeface="Galdeano"/>
              <a:buNone/>
            </a:pPr>
            <a:r>
              <a:rPr lang="en-US" sz="2200" b="0" i="0" u="none" strike="noStrike" cap="none" baseline="0" dirty="0">
                <a:solidFill>
                  <a:schemeClr val="dk2"/>
                </a:solidFill>
                <a:latin typeface="Galdeano"/>
                <a:ea typeface="Galdeano"/>
                <a:cs typeface="Galdeano"/>
                <a:sym typeface="Galdeano"/>
              </a:rPr>
              <a:t>Speaking: Think-Pair-Share</a:t>
            </a:r>
          </a:p>
          <a:p>
            <a:pPr marL="0" marR="0" lvl="0" indent="0" algn="l" rtl="0">
              <a:spcBef>
                <a:spcPts val="600"/>
              </a:spcBef>
              <a:spcAft>
                <a:spcPts val="0"/>
              </a:spcAft>
              <a:buClr>
                <a:schemeClr val="accent1"/>
              </a:buClr>
              <a:buSzPct val="25000"/>
              <a:buFont typeface="Galdeano"/>
              <a:buNone/>
            </a:pPr>
            <a:r>
              <a:rPr lang="en-US" sz="2200" b="0" i="0" u="none" strike="noStrike" cap="none" baseline="0" dirty="0">
                <a:solidFill>
                  <a:schemeClr val="dk2"/>
                </a:solidFill>
                <a:latin typeface="Galdeano"/>
                <a:ea typeface="Galdeano"/>
                <a:cs typeface="Galdeano"/>
                <a:sym typeface="Galdeano"/>
              </a:rPr>
              <a:t>Listening: Fill-in-the-blank with songs</a:t>
            </a:r>
          </a:p>
          <a:p>
            <a:pPr marL="0" marR="0" lvl="0" indent="0" algn="l" rtl="0">
              <a:spcBef>
                <a:spcPts val="600"/>
              </a:spcBef>
              <a:spcAft>
                <a:spcPts val="0"/>
              </a:spcAft>
              <a:buClr>
                <a:schemeClr val="accent1"/>
              </a:buClr>
              <a:buSzPct val="25000"/>
              <a:buFont typeface="Galdeano"/>
              <a:buNone/>
            </a:pPr>
            <a:r>
              <a:rPr lang="en-US" sz="2200" b="0" i="0" u="none" strike="noStrike" cap="none" baseline="0" dirty="0">
                <a:solidFill>
                  <a:schemeClr val="dk2"/>
                </a:solidFill>
                <a:latin typeface="Galdeano"/>
                <a:ea typeface="Galdeano"/>
                <a:cs typeface="Galdeano"/>
                <a:sym typeface="Galdeano"/>
              </a:rPr>
              <a:t>Reading: Unscramble paragraphs (online generator link)</a:t>
            </a:r>
          </a:p>
          <a:p>
            <a:pPr marL="0" marR="0" lvl="0" indent="0" algn="l" rtl="0">
              <a:spcBef>
                <a:spcPts val="600"/>
              </a:spcBef>
              <a:spcAft>
                <a:spcPts val="0"/>
              </a:spcAft>
              <a:buClr>
                <a:schemeClr val="accent1"/>
              </a:buClr>
              <a:buSzPct val="25000"/>
              <a:buFont typeface="Galdeano"/>
              <a:buNone/>
            </a:pPr>
            <a:r>
              <a:rPr lang="en-US" sz="2200" b="0" i="0" u="none" strike="noStrike" cap="none" baseline="0" dirty="0">
                <a:solidFill>
                  <a:schemeClr val="dk2"/>
                </a:solidFill>
                <a:latin typeface="Galdeano"/>
                <a:ea typeface="Galdeano"/>
                <a:cs typeface="Galdeano"/>
                <a:sym typeface="Galdeano"/>
              </a:rPr>
              <a:t>Writing: Chain Writing (stories, poems)</a:t>
            </a:r>
          </a:p>
          <a:p>
            <a:pPr marL="0" marR="0" lvl="0" indent="0" algn="l" rtl="0">
              <a:spcBef>
                <a:spcPts val="600"/>
              </a:spcBef>
              <a:spcAft>
                <a:spcPts val="0"/>
              </a:spcAft>
              <a:buClr>
                <a:schemeClr val="accent1"/>
              </a:buClr>
              <a:buSzPct val="25000"/>
              <a:buFont typeface="Galdeano"/>
              <a:buNone/>
            </a:pPr>
            <a:r>
              <a:rPr lang="en-US" sz="2200" b="0" i="0" u="none" strike="noStrike" cap="none" baseline="0" dirty="0">
                <a:solidFill>
                  <a:schemeClr val="dk2"/>
                </a:solidFill>
                <a:latin typeface="Galdeano"/>
                <a:ea typeface="Galdeano"/>
                <a:cs typeface="Galdeano"/>
                <a:sym typeface="Galdeano"/>
              </a:rPr>
              <a:t>Grammar/Vocabulary: Word/Phrase of the Day</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82</TotalTime>
  <Words>1618</Words>
  <Application>Microsoft Macintosh PowerPoint</Application>
  <PresentationFormat>On-screen Show (4:3)</PresentationFormat>
  <Paragraphs>138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Breeze</vt:lpstr>
      <vt:lpstr>Engaging students in interactive Language activities</vt:lpstr>
      <vt:lpstr>AGENDA</vt:lpstr>
      <vt:lpstr>GOAL</vt:lpstr>
      <vt:lpstr>OBJECTIVES</vt:lpstr>
      <vt:lpstr>THE NUTS AND BOLTS OF INTERACTIVE LANGUAGE TEACHING</vt:lpstr>
      <vt:lpstr>Brainstorming Question</vt:lpstr>
      <vt:lpstr>ENGAGING STUDENTS: Teacher Role</vt:lpstr>
      <vt:lpstr>ENGAGING STUDENTS: Student Role</vt:lpstr>
      <vt:lpstr>SAMPLE ACTIVITIES  (in combination with technology)</vt:lpstr>
      <vt:lpstr>Think-Pair-Share Reflection Question:</vt:lpstr>
      <vt:lpstr>FINAL THOUGHTS FOR MAKING ACTIVITIES MORE INTERACTIVE...</vt:lpstr>
      <vt:lpstr>RESOURCES</vt:lpstr>
      <vt:lpstr>Q&amp;A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students in interactive Language activities</dc:title>
  <dc:creator>Amandee</dc:creator>
  <cp:lastModifiedBy>Christine McCaleb</cp:lastModifiedBy>
  <cp:revision>8</cp:revision>
  <dcterms:modified xsi:type="dcterms:W3CDTF">2013-11-20T22:26:04Z</dcterms:modified>
</cp:coreProperties>
</file>