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24" r:id="rId2"/>
    <p:sldId id="294" r:id="rId3"/>
    <p:sldId id="302" r:id="rId4"/>
    <p:sldId id="312" r:id="rId5"/>
    <p:sldId id="318" r:id="rId6"/>
    <p:sldId id="313" r:id="rId7"/>
    <p:sldId id="314" r:id="rId8"/>
    <p:sldId id="315" r:id="rId9"/>
    <p:sldId id="316" r:id="rId10"/>
    <p:sldId id="317" r:id="rId11"/>
    <p:sldId id="288" r:id="rId12"/>
    <p:sldId id="319" r:id="rId13"/>
    <p:sldId id="320" r:id="rId14"/>
    <p:sldId id="321" r:id="rId15"/>
    <p:sldId id="322" r:id="rId16"/>
    <p:sldId id="323" r:id="rId17"/>
    <p:sldId id="32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a Saleh" initials="D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02"/>
    <p:restoredTop sz="50000" autoAdjust="0"/>
  </p:normalViewPr>
  <p:slideViewPr>
    <p:cSldViewPr>
      <p:cViewPr varScale="1">
        <p:scale>
          <a:sx n="98" d="100"/>
          <a:sy n="98" d="100"/>
        </p:scale>
        <p:origin x="174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FE78F-136E-4C50-B248-0EAF3542D4CB}" type="datetimeFigureOut">
              <a:rPr lang="en-US" smtClean="0"/>
              <a:t>3/18/19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3696B-E123-43F5-8069-CF443AB9D3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349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872CD-D84E-41AA-B6A1-DAD82028B6FE}" type="datetimeFigureOut">
              <a:rPr lang="en-US" smtClean="0"/>
              <a:pPr/>
              <a:t>3/18/19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389B5-446B-41A7-918A-CFA8ECF623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816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78911-00B5-4588-9365-B062511C260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947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78911-00B5-4588-9365-B062511C260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22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78911-00B5-4588-9365-B062511C260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947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78911-00B5-4588-9365-B062511C260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909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78911-00B5-4588-9365-B062511C260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425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78911-00B5-4588-9365-B062511C260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202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78911-00B5-4588-9365-B062511C260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421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78911-00B5-4588-9365-B062511C260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403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78911-00B5-4588-9365-B062511C260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92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78911-00B5-4588-9365-B062511C260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250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32C3-84F6-4043-AEAC-A083BC411F2E}" type="datetimeFigureOut">
              <a:rPr lang="en-US" smtClean="0"/>
              <a:pPr/>
              <a:t>3/18/19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79AC-9CDC-4037-8CDA-1F9C098ADA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32C3-84F6-4043-AEAC-A083BC411F2E}" type="datetimeFigureOut">
              <a:rPr lang="en-US" smtClean="0"/>
              <a:pPr/>
              <a:t>3/18/19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79AC-9CDC-4037-8CDA-1F9C098ADA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32C3-84F6-4043-AEAC-A083BC411F2E}" type="datetimeFigureOut">
              <a:rPr lang="en-US" smtClean="0"/>
              <a:pPr/>
              <a:t>3/18/19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79AC-9CDC-4037-8CDA-1F9C098ADA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32C3-84F6-4043-AEAC-A083BC411F2E}" type="datetimeFigureOut">
              <a:rPr lang="en-US" smtClean="0"/>
              <a:pPr/>
              <a:t>3/18/19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79AC-9CDC-4037-8CDA-1F9C098ADA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32C3-84F6-4043-AEAC-A083BC411F2E}" type="datetimeFigureOut">
              <a:rPr lang="en-US" smtClean="0"/>
              <a:pPr/>
              <a:t>3/18/19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79AC-9CDC-4037-8CDA-1F9C098ADA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32C3-84F6-4043-AEAC-A083BC411F2E}" type="datetimeFigureOut">
              <a:rPr lang="en-US" smtClean="0"/>
              <a:pPr/>
              <a:t>3/18/19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79AC-9CDC-4037-8CDA-1F9C098ADA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32C3-84F6-4043-AEAC-A083BC411F2E}" type="datetimeFigureOut">
              <a:rPr lang="en-US" smtClean="0"/>
              <a:pPr/>
              <a:t>3/18/19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79AC-9CDC-4037-8CDA-1F9C098ADA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32C3-84F6-4043-AEAC-A083BC411F2E}" type="datetimeFigureOut">
              <a:rPr lang="en-US" smtClean="0"/>
              <a:pPr/>
              <a:t>3/18/19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79AC-9CDC-4037-8CDA-1F9C098ADA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32C3-84F6-4043-AEAC-A083BC411F2E}" type="datetimeFigureOut">
              <a:rPr lang="en-US" smtClean="0"/>
              <a:pPr/>
              <a:t>3/18/19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79AC-9CDC-4037-8CDA-1F9C098ADA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32C3-84F6-4043-AEAC-A083BC411F2E}" type="datetimeFigureOut">
              <a:rPr lang="en-US" smtClean="0"/>
              <a:pPr/>
              <a:t>3/18/19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79AC-9CDC-4037-8CDA-1F9C098ADA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32C3-84F6-4043-AEAC-A083BC411F2E}" type="datetimeFigureOut">
              <a:rPr lang="en-US" smtClean="0"/>
              <a:pPr/>
              <a:t>3/18/19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79AC-9CDC-4037-8CDA-1F9C098ADA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A32C3-84F6-4043-AEAC-A083BC411F2E}" type="datetimeFigureOut">
              <a:rPr lang="en-US" smtClean="0"/>
              <a:pPr/>
              <a:t>3/18/19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B79AC-9CDC-4037-8CDA-1F9C098ADA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5.JP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CFB424-8BC8-4845-962B-714DFA3FC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39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9144000" cy="990599"/>
          </a:xfrm>
        </p:spPr>
        <p:txBody>
          <a:bodyPr>
            <a:normAutofit/>
          </a:bodyPr>
          <a:lstStyle/>
          <a:p>
            <a:pPr marL="461963">
              <a:lnSpc>
                <a:spcPct val="150000"/>
              </a:lnSpc>
            </a:pPr>
            <a:r>
              <a:rPr lang="en-US" sz="3000" dirty="0">
                <a:cs typeface="Tahoma" pitchFamily="34" charset="0"/>
              </a:rPr>
              <a:t>How to Guarantee Buy-in for a 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271" y="2115670"/>
            <a:ext cx="7178802" cy="1772216"/>
          </a:xfrm>
        </p:spPr>
        <p:txBody>
          <a:bodyPr>
            <a:normAutofit lnSpcReduction="10000"/>
          </a:bodyPr>
          <a:lstStyle/>
          <a:p>
            <a:pPr marL="747713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Get organized!</a:t>
            </a:r>
          </a:p>
          <a:p>
            <a:pPr marL="747713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cs typeface="Tahoma" pitchFamily="34" charset="0"/>
              </a:rPr>
              <a:t>Provide clear implementation &amp; follow-up plans</a:t>
            </a:r>
          </a:p>
          <a:p>
            <a:pPr marL="747713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cs typeface="Tahoma" pitchFamily="34" charset="0"/>
              </a:rPr>
              <a:t>Collaborate with local/international NGOs/companies, municipalities</a:t>
            </a:r>
          </a:p>
        </p:txBody>
      </p:sp>
      <p:grpSp>
        <p:nvGrpSpPr>
          <p:cNvPr id="6" name="Group 8"/>
          <p:cNvGrpSpPr/>
          <p:nvPr/>
        </p:nvGrpSpPr>
        <p:grpSpPr>
          <a:xfrm>
            <a:off x="381000" y="228600"/>
            <a:ext cx="8070498" cy="1143000"/>
            <a:chOff x="381000" y="228600"/>
            <a:chExt cx="8070498" cy="1143000"/>
          </a:xfrm>
        </p:grpSpPr>
        <p:grpSp>
          <p:nvGrpSpPr>
            <p:cNvPr id="7" name="Group 6"/>
            <p:cNvGrpSpPr/>
            <p:nvPr/>
          </p:nvGrpSpPr>
          <p:grpSpPr>
            <a:xfrm>
              <a:off x="381000" y="228600"/>
              <a:ext cx="4746498" cy="1143000"/>
              <a:chOff x="304800" y="152400"/>
              <a:chExt cx="4746498" cy="1143000"/>
            </a:xfrm>
          </p:grpSpPr>
          <p:pic>
            <p:nvPicPr>
              <p:cNvPr id="4" name="Picture 3" descr="Amideast-logo (Bitmap).bmp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04800" y="392136"/>
                <a:ext cx="1447800" cy="598464"/>
              </a:xfrm>
              <a:prstGeom prst="rect">
                <a:avLst/>
              </a:prstGeom>
            </p:spPr>
          </p:pic>
          <p:pic>
            <p:nvPicPr>
              <p:cNvPr id="5" name="Picture 4" descr="YES Logo New - 2011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908298" y="152400"/>
                <a:ext cx="1143000" cy="1143000"/>
              </a:xfrm>
              <a:prstGeom prst="rect">
                <a:avLst/>
              </a:prstGeom>
            </p:spPr>
          </p:pic>
        </p:grpSp>
        <p:pic>
          <p:nvPicPr>
            <p:cNvPr id="8" name="Picture 7" descr="DOS Seal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21901" y="228600"/>
              <a:ext cx="1129597" cy="1143000"/>
            </a:xfrm>
            <a:prstGeom prst="rect">
              <a:avLst/>
            </a:prstGeom>
          </p:spPr>
        </p:pic>
      </p:grpSp>
      <p:pic>
        <p:nvPicPr>
          <p:cNvPr id="1026" name="Picture 2" descr="No photo description available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1708" r="5315" b="20458"/>
          <a:stretch/>
        </p:blipFill>
        <p:spPr bwMode="auto">
          <a:xfrm>
            <a:off x="2476500" y="3505200"/>
            <a:ext cx="4191000" cy="308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738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8" t="17798" r="12803" b="-1"/>
          <a:stretch/>
        </p:blipFill>
        <p:spPr>
          <a:xfrm>
            <a:off x="4800599" y="4925840"/>
            <a:ext cx="2889349" cy="1855960"/>
          </a:xfrm>
          <a:prstGeom prst="rect">
            <a:avLst/>
          </a:prstGeom>
        </p:spPr>
      </p:pic>
      <p:pic>
        <p:nvPicPr>
          <p:cNvPr id="13" name="Picture 12" descr="IMG_0302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28745" y="4925840"/>
            <a:ext cx="2762255" cy="1855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45" y="2494315"/>
            <a:ext cx="6261203" cy="2322458"/>
          </a:xfrm>
          <a:prstGeom prst="rect">
            <a:avLst/>
          </a:prstGeom>
        </p:spPr>
      </p:pic>
      <p:grpSp>
        <p:nvGrpSpPr>
          <p:cNvPr id="7" name="Group 8"/>
          <p:cNvGrpSpPr/>
          <p:nvPr/>
        </p:nvGrpSpPr>
        <p:grpSpPr>
          <a:xfrm>
            <a:off x="384351" y="228600"/>
            <a:ext cx="8070498" cy="1143000"/>
            <a:chOff x="381000" y="228600"/>
            <a:chExt cx="8070498" cy="1143000"/>
          </a:xfrm>
        </p:grpSpPr>
        <p:grpSp>
          <p:nvGrpSpPr>
            <p:cNvPr id="8" name="Group 7"/>
            <p:cNvGrpSpPr/>
            <p:nvPr/>
          </p:nvGrpSpPr>
          <p:grpSpPr>
            <a:xfrm>
              <a:off x="381000" y="228600"/>
              <a:ext cx="4746498" cy="1143000"/>
              <a:chOff x="304800" y="152400"/>
              <a:chExt cx="4746498" cy="1143000"/>
            </a:xfrm>
          </p:grpSpPr>
          <p:pic>
            <p:nvPicPr>
              <p:cNvPr id="15" name="Picture 14" descr="Amideast-logo (Bitmap).bmp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04800" y="392136"/>
                <a:ext cx="1447800" cy="598464"/>
              </a:xfrm>
              <a:prstGeom prst="rect">
                <a:avLst/>
              </a:prstGeom>
            </p:spPr>
          </p:pic>
          <p:pic>
            <p:nvPicPr>
              <p:cNvPr id="16" name="Picture 15" descr="YES Logo New - 2011.JP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908298" y="152400"/>
                <a:ext cx="1143000" cy="1143000"/>
              </a:xfrm>
              <a:prstGeom prst="rect">
                <a:avLst/>
              </a:prstGeom>
            </p:spPr>
          </p:pic>
        </p:grpSp>
        <p:pic>
          <p:nvPicPr>
            <p:cNvPr id="11" name="Picture 10" descr="DOS Seal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21901" y="228600"/>
              <a:ext cx="1129597" cy="11430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747215" y="1667824"/>
            <a:ext cx="7624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“Life’s most persistent and urgent question is, what are you doing for others?” </a:t>
            </a:r>
          </a:p>
          <a:p>
            <a:pPr algn="r"/>
            <a:r>
              <a:rPr lang="en-US" dirty="0"/>
              <a:t>- Martin Luther King, Jr.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27723" y="2129489"/>
            <a:ext cx="166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923138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4;p13">
            <a:extLst>
              <a:ext uri="{FF2B5EF4-FFF2-40B4-BE49-F238E27FC236}">
                <a16:creationId xmlns:a16="http://schemas.microsoft.com/office/drawing/2014/main" id="{AD0D2316-0C4E-9B43-838F-B75D53A9E5C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1325" y="873525"/>
            <a:ext cx="4991100" cy="49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55;p13">
            <a:extLst>
              <a:ext uri="{FF2B5EF4-FFF2-40B4-BE49-F238E27FC236}">
                <a16:creationId xmlns:a16="http://schemas.microsoft.com/office/drawing/2014/main" id="{A2247035-292F-3F4B-A6C5-9738816B94C1}"/>
              </a:ext>
            </a:extLst>
          </p:cNvPr>
          <p:cNvSpPr txBox="1"/>
          <p:nvPr/>
        </p:nvSpPr>
        <p:spPr>
          <a:xfrm>
            <a:off x="5257800" y="1600200"/>
            <a:ext cx="3467400" cy="3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AutoNum type="arabicPeriod"/>
            </a:pPr>
            <a:r>
              <a:rPr lang="en" sz="2000" b="1" dirty="0">
                <a:latin typeface="Comfortaa"/>
                <a:ea typeface="Comfortaa"/>
                <a:cs typeface="Comfortaa"/>
                <a:sym typeface="Comfortaa"/>
              </a:rPr>
              <a:t>Constituents</a:t>
            </a:r>
            <a:endParaRPr sz="2000" b="1" dirty="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omfortaa"/>
                <a:ea typeface="Comfortaa"/>
                <a:cs typeface="Comfortaa"/>
                <a:sym typeface="Comfortaa"/>
              </a:rPr>
              <a:t>Your constituents are all members of your community who are impacted by the change you are trying to create. </a:t>
            </a:r>
            <a:endParaRPr sz="2000" b="1" dirty="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omfortaa"/>
                <a:ea typeface="Comfortaa"/>
                <a:cs typeface="Comfortaa"/>
                <a:sym typeface="Comfortaa"/>
              </a:rPr>
              <a:t>Who in your community is impacted by the issue being addressed in your GYSD project?  </a:t>
            </a:r>
            <a:endParaRPr sz="2000" b="1" dirty="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" name="Google Shape;56;p13">
            <a:extLst>
              <a:ext uri="{FF2B5EF4-FFF2-40B4-BE49-F238E27FC236}">
                <a16:creationId xmlns:a16="http://schemas.microsoft.com/office/drawing/2014/main" id="{3F6FB959-5F75-614E-A7E4-6A54FE83F472}"/>
              </a:ext>
            </a:extLst>
          </p:cNvPr>
          <p:cNvSpPr txBox="1"/>
          <p:nvPr/>
        </p:nvSpPr>
        <p:spPr>
          <a:xfrm>
            <a:off x="2817925" y="1574550"/>
            <a:ext cx="357900" cy="2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sp>
        <p:nvSpPr>
          <p:cNvPr id="5" name="Google Shape;57;p13">
            <a:extLst>
              <a:ext uri="{FF2B5EF4-FFF2-40B4-BE49-F238E27FC236}">
                <a16:creationId xmlns:a16="http://schemas.microsoft.com/office/drawing/2014/main" id="{1F3B8007-682A-5547-B3DD-94B2F3966136}"/>
              </a:ext>
            </a:extLst>
          </p:cNvPr>
          <p:cNvSpPr txBox="1"/>
          <p:nvPr/>
        </p:nvSpPr>
        <p:spPr>
          <a:xfrm>
            <a:off x="2817925" y="1973450"/>
            <a:ext cx="3579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" name="Google Shape;58;p13">
            <a:extLst>
              <a:ext uri="{FF2B5EF4-FFF2-40B4-BE49-F238E27FC236}">
                <a16:creationId xmlns:a16="http://schemas.microsoft.com/office/drawing/2014/main" id="{C3A4CBFC-3AF1-CA4D-A900-465A2A5C9928}"/>
              </a:ext>
            </a:extLst>
          </p:cNvPr>
          <p:cNvSpPr txBox="1"/>
          <p:nvPr/>
        </p:nvSpPr>
        <p:spPr>
          <a:xfrm>
            <a:off x="2817925" y="2403050"/>
            <a:ext cx="2760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7" name="Google Shape;59;p13">
            <a:extLst>
              <a:ext uri="{FF2B5EF4-FFF2-40B4-BE49-F238E27FC236}">
                <a16:creationId xmlns:a16="http://schemas.microsoft.com/office/drawing/2014/main" id="{667448FD-73D3-F049-9A53-F9A484DB21EF}"/>
              </a:ext>
            </a:extLst>
          </p:cNvPr>
          <p:cNvSpPr txBox="1"/>
          <p:nvPr/>
        </p:nvSpPr>
        <p:spPr>
          <a:xfrm>
            <a:off x="2817925" y="2720050"/>
            <a:ext cx="357900" cy="2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8" name="Google Shape;60;p13">
            <a:extLst>
              <a:ext uri="{FF2B5EF4-FFF2-40B4-BE49-F238E27FC236}">
                <a16:creationId xmlns:a16="http://schemas.microsoft.com/office/drawing/2014/main" id="{5F005C47-6F17-0648-A76E-E9942A24FFCD}"/>
              </a:ext>
            </a:extLst>
          </p:cNvPr>
          <p:cNvSpPr txBox="1"/>
          <p:nvPr/>
        </p:nvSpPr>
        <p:spPr>
          <a:xfrm>
            <a:off x="2828225" y="3149700"/>
            <a:ext cx="3987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43534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4;p13">
            <a:extLst>
              <a:ext uri="{FF2B5EF4-FFF2-40B4-BE49-F238E27FC236}">
                <a16:creationId xmlns:a16="http://schemas.microsoft.com/office/drawing/2014/main" id="{AD0D2316-0C4E-9B43-838F-B75D53A9E5C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1325" y="873525"/>
            <a:ext cx="4991100" cy="49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6;p13">
            <a:extLst>
              <a:ext uri="{FF2B5EF4-FFF2-40B4-BE49-F238E27FC236}">
                <a16:creationId xmlns:a16="http://schemas.microsoft.com/office/drawing/2014/main" id="{3F6FB959-5F75-614E-A7E4-6A54FE83F472}"/>
              </a:ext>
            </a:extLst>
          </p:cNvPr>
          <p:cNvSpPr txBox="1"/>
          <p:nvPr/>
        </p:nvSpPr>
        <p:spPr>
          <a:xfrm>
            <a:off x="2817925" y="1574550"/>
            <a:ext cx="357900" cy="2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sp>
        <p:nvSpPr>
          <p:cNvPr id="5" name="Google Shape;57;p13">
            <a:extLst>
              <a:ext uri="{FF2B5EF4-FFF2-40B4-BE49-F238E27FC236}">
                <a16:creationId xmlns:a16="http://schemas.microsoft.com/office/drawing/2014/main" id="{1F3B8007-682A-5547-B3DD-94B2F3966136}"/>
              </a:ext>
            </a:extLst>
          </p:cNvPr>
          <p:cNvSpPr txBox="1"/>
          <p:nvPr/>
        </p:nvSpPr>
        <p:spPr>
          <a:xfrm>
            <a:off x="2817925" y="1973450"/>
            <a:ext cx="3579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" name="Google Shape;58;p13">
            <a:extLst>
              <a:ext uri="{FF2B5EF4-FFF2-40B4-BE49-F238E27FC236}">
                <a16:creationId xmlns:a16="http://schemas.microsoft.com/office/drawing/2014/main" id="{C3A4CBFC-3AF1-CA4D-A900-465A2A5C9928}"/>
              </a:ext>
            </a:extLst>
          </p:cNvPr>
          <p:cNvSpPr txBox="1"/>
          <p:nvPr/>
        </p:nvSpPr>
        <p:spPr>
          <a:xfrm>
            <a:off x="2817925" y="2403050"/>
            <a:ext cx="2760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7" name="Google Shape;59;p13">
            <a:extLst>
              <a:ext uri="{FF2B5EF4-FFF2-40B4-BE49-F238E27FC236}">
                <a16:creationId xmlns:a16="http://schemas.microsoft.com/office/drawing/2014/main" id="{667448FD-73D3-F049-9A53-F9A484DB21EF}"/>
              </a:ext>
            </a:extLst>
          </p:cNvPr>
          <p:cNvSpPr txBox="1"/>
          <p:nvPr/>
        </p:nvSpPr>
        <p:spPr>
          <a:xfrm>
            <a:off x="2817925" y="2720050"/>
            <a:ext cx="357900" cy="2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8" name="Google Shape;60;p13">
            <a:extLst>
              <a:ext uri="{FF2B5EF4-FFF2-40B4-BE49-F238E27FC236}">
                <a16:creationId xmlns:a16="http://schemas.microsoft.com/office/drawing/2014/main" id="{5F005C47-6F17-0648-A76E-E9942A24FFCD}"/>
              </a:ext>
            </a:extLst>
          </p:cNvPr>
          <p:cNvSpPr txBox="1"/>
          <p:nvPr/>
        </p:nvSpPr>
        <p:spPr>
          <a:xfrm>
            <a:off x="2828225" y="3149700"/>
            <a:ext cx="3987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10" name="Google Shape;66;p14">
            <a:extLst>
              <a:ext uri="{FF2B5EF4-FFF2-40B4-BE49-F238E27FC236}">
                <a16:creationId xmlns:a16="http://schemas.microsoft.com/office/drawing/2014/main" id="{DD6D225C-4559-2D4F-B2C5-ACD10DCF5863}"/>
              </a:ext>
            </a:extLst>
          </p:cNvPr>
          <p:cNvSpPr txBox="1"/>
          <p:nvPr/>
        </p:nvSpPr>
        <p:spPr>
          <a:xfrm>
            <a:off x="5181600" y="1385400"/>
            <a:ext cx="3467400" cy="3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omfortaa"/>
                <a:ea typeface="Comfortaa"/>
                <a:cs typeface="Comfortaa"/>
                <a:sym typeface="Comfortaa"/>
              </a:rPr>
              <a:t>2.	Base</a:t>
            </a:r>
            <a:endParaRPr sz="2000" b="1" dirty="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omfortaa"/>
                <a:ea typeface="Comfortaa"/>
                <a:cs typeface="Comfortaa"/>
                <a:sym typeface="Comfortaa"/>
              </a:rPr>
              <a:t>Your base is made up of your community members who are both impacted by the issue you are working with, and educated on the issue. </a:t>
            </a:r>
            <a:endParaRPr sz="2000" b="1" dirty="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omfortaa"/>
                <a:ea typeface="Comfortaa"/>
                <a:cs typeface="Comfortaa"/>
                <a:sym typeface="Comfortaa"/>
              </a:rPr>
              <a:t>What spaces in your community have untapped potential for learning and growth? </a:t>
            </a:r>
            <a:endParaRPr sz="2000" b="1" dirty="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2027896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4;p13">
            <a:extLst>
              <a:ext uri="{FF2B5EF4-FFF2-40B4-BE49-F238E27FC236}">
                <a16:creationId xmlns:a16="http://schemas.microsoft.com/office/drawing/2014/main" id="{AD0D2316-0C4E-9B43-838F-B75D53A9E5C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1325" y="873525"/>
            <a:ext cx="4991100" cy="49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6;p13">
            <a:extLst>
              <a:ext uri="{FF2B5EF4-FFF2-40B4-BE49-F238E27FC236}">
                <a16:creationId xmlns:a16="http://schemas.microsoft.com/office/drawing/2014/main" id="{3F6FB959-5F75-614E-A7E4-6A54FE83F472}"/>
              </a:ext>
            </a:extLst>
          </p:cNvPr>
          <p:cNvSpPr txBox="1"/>
          <p:nvPr/>
        </p:nvSpPr>
        <p:spPr>
          <a:xfrm>
            <a:off x="2817925" y="1574550"/>
            <a:ext cx="357900" cy="2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sp>
        <p:nvSpPr>
          <p:cNvPr id="5" name="Google Shape;57;p13">
            <a:extLst>
              <a:ext uri="{FF2B5EF4-FFF2-40B4-BE49-F238E27FC236}">
                <a16:creationId xmlns:a16="http://schemas.microsoft.com/office/drawing/2014/main" id="{1F3B8007-682A-5547-B3DD-94B2F3966136}"/>
              </a:ext>
            </a:extLst>
          </p:cNvPr>
          <p:cNvSpPr txBox="1"/>
          <p:nvPr/>
        </p:nvSpPr>
        <p:spPr>
          <a:xfrm>
            <a:off x="2817925" y="1973450"/>
            <a:ext cx="3579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" name="Google Shape;58;p13">
            <a:extLst>
              <a:ext uri="{FF2B5EF4-FFF2-40B4-BE49-F238E27FC236}">
                <a16:creationId xmlns:a16="http://schemas.microsoft.com/office/drawing/2014/main" id="{C3A4CBFC-3AF1-CA4D-A900-465A2A5C9928}"/>
              </a:ext>
            </a:extLst>
          </p:cNvPr>
          <p:cNvSpPr txBox="1"/>
          <p:nvPr/>
        </p:nvSpPr>
        <p:spPr>
          <a:xfrm>
            <a:off x="2817925" y="2403050"/>
            <a:ext cx="2760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7" name="Google Shape;59;p13">
            <a:extLst>
              <a:ext uri="{FF2B5EF4-FFF2-40B4-BE49-F238E27FC236}">
                <a16:creationId xmlns:a16="http://schemas.microsoft.com/office/drawing/2014/main" id="{667448FD-73D3-F049-9A53-F9A484DB21EF}"/>
              </a:ext>
            </a:extLst>
          </p:cNvPr>
          <p:cNvSpPr txBox="1"/>
          <p:nvPr/>
        </p:nvSpPr>
        <p:spPr>
          <a:xfrm>
            <a:off x="2817925" y="2720050"/>
            <a:ext cx="357900" cy="2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8" name="Google Shape;60;p13">
            <a:extLst>
              <a:ext uri="{FF2B5EF4-FFF2-40B4-BE49-F238E27FC236}">
                <a16:creationId xmlns:a16="http://schemas.microsoft.com/office/drawing/2014/main" id="{5F005C47-6F17-0648-A76E-E9942A24FFCD}"/>
              </a:ext>
            </a:extLst>
          </p:cNvPr>
          <p:cNvSpPr txBox="1"/>
          <p:nvPr/>
        </p:nvSpPr>
        <p:spPr>
          <a:xfrm>
            <a:off x="2828225" y="3149700"/>
            <a:ext cx="3987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9" name="Google Shape;77;p15">
            <a:extLst>
              <a:ext uri="{FF2B5EF4-FFF2-40B4-BE49-F238E27FC236}">
                <a16:creationId xmlns:a16="http://schemas.microsoft.com/office/drawing/2014/main" id="{E69136AD-B295-F845-8574-5B5D0DCF0523}"/>
              </a:ext>
            </a:extLst>
          </p:cNvPr>
          <p:cNvSpPr txBox="1"/>
          <p:nvPr/>
        </p:nvSpPr>
        <p:spPr>
          <a:xfrm>
            <a:off x="4957975" y="1385400"/>
            <a:ext cx="3467400" cy="3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omfortaa"/>
                <a:ea typeface="Comfortaa"/>
                <a:cs typeface="Comfortaa"/>
                <a:sym typeface="Comfortaa"/>
              </a:rPr>
              <a:t>3.	Members </a:t>
            </a:r>
            <a:endParaRPr sz="2000" b="1" dirty="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omfortaa"/>
                <a:ea typeface="Comfortaa"/>
                <a:cs typeface="Comfortaa"/>
                <a:sym typeface="Comfortaa"/>
              </a:rPr>
              <a:t>Your members are those in your community who are ready to take action to make change.  </a:t>
            </a:r>
            <a:endParaRPr sz="2000" b="1" dirty="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omfortaa"/>
                <a:ea typeface="Comfortaa"/>
                <a:cs typeface="Comfortaa"/>
                <a:sym typeface="Comfortaa"/>
              </a:rPr>
              <a:t>What skills exist in your community that may not be utilized right now?  How can you encourage them? </a:t>
            </a:r>
            <a:endParaRPr sz="2000" b="1" dirty="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1598264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4;p13">
            <a:extLst>
              <a:ext uri="{FF2B5EF4-FFF2-40B4-BE49-F238E27FC236}">
                <a16:creationId xmlns:a16="http://schemas.microsoft.com/office/drawing/2014/main" id="{AD0D2316-0C4E-9B43-838F-B75D53A9E5C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1325" y="873525"/>
            <a:ext cx="4991100" cy="49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6;p13">
            <a:extLst>
              <a:ext uri="{FF2B5EF4-FFF2-40B4-BE49-F238E27FC236}">
                <a16:creationId xmlns:a16="http://schemas.microsoft.com/office/drawing/2014/main" id="{3F6FB959-5F75-614E-A7E4-6A54FE83F472}"/>
              </a:ext>
            </a:extLst>
          </p:cNvPr>
          <p:cNvSpPr txBox="1"/>
          <p:nvPr/>
        </p:nvSpPr>
        <p:spPr>
          <a:xfrm>
            <a:off x="2817925" y="1574550"/>
            <a:ext cx="357900" cy="2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sp>
        <p:nvSpPr>
          <p:cNvPr id="5" name="Google Shape;57;p13">
            <a:extLst>
              <a:ext uri="{FF2B5EF4-FFF2-40B4-BE49-F238E27FC236}">
                <a16:creationId xmlns:a16="http://schemas.microsoft.com/office/drawing/2014/main" id="{1F3B8007-682A-5547-B3DD-94B2F3966136}"/>
              </a:ext>
            </a:extLst>
          </p:cNvPr>
          <p:cNvSpPr txBox="1"/>
          <p:nvPr/>
        </p:nvSpPr>
        <p:spPr>
          <a:xfrm>
            <a:off x="2817925" y="1973450"/>
            <a:ext cx="3579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" name="Google Shape;58;p13">
            <a:extLst>
              <a:ext uri="{FF2B5EF4-FFF2-40B4-BE49-F238E27FC236}">
                <a16:creationId xmlns:a16="http://schemas.microsoft.com/office/drawing/2014/main" id="{C3A4CBFC-3AF1-CA4D-A900-465A2A5C9928}"/>
              </a:ext>
            </a:extLst>
          </p:cNvPr>
          <p:cNvSpPr txBox="1"/>
          <p:nvPr/>
        </p:nvSpPr>
        <p:spPr>
          <a:xfrm>
            <a:off x="2817925" y="2403050"/>
            <a:ext cx="2760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7" name="Google Shape;59;p13">
            <a:extLst>
              <a:ext uri="{FF2B5EF4-FFF2-40B4-BE49-F238E27FC236}">
                <a16:creationId xmlns:a16="http://schemas.microsoft.com/office/drawing/2014/main" id="{667448FD-73D3-F049-9A53-F9A484DB21EF}"/>
              </a:ext>
            </a:extLst>
          </p:cNvPr>
          <p:cNvSpPr txBox="1"/>
          <p:nvPr/>
        </p:nvSpPr>
        <p:spPr>
          <a:xfrm>
            <a:off x="2817925" y="2720050"/>
            <a:ext cx="357900" cy="2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8" name="Google Shape;60;p13">
            <a:extLst>
              <a:ext uri="{FF2B5EF4-FFF2-40B4-BE49-F238E27FC236}">
                <a16:creationId xmlns:a16="http://schemas.microsoft.com/office/drawing/2014/main" id="{5F005C47-6F17-0648-A76E-E9942A24FFCD}"/>
              </a:ext>
            </a:extLst>
          </p:cNvPr>
          <p:cNvSpPr txBox="1"/>
          <p:nvPr/>
        </p:nvSpPr>
        <p:spPr>
          <a:xfrm>
            <a:off x="2828225" y="3149700"/>
            <a:ext cx="3987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9" name="Google Shape;88;p16">
            <a:extLst>
              <a:ext uri="{FF2B5EF4-FFF2-40B4-BE49-F238E27FC236}">
                <a16:creationId xmlns:a16="http://schemas.microsoft.com/office/drawing/2014/main" id="{413207B6-3AE1-CB42-9A3E-7116E956A0D5}"/>
              </a:ext>
            </a:extLst>
          </p:cNvPr>
          <p:cNvSpPr txBox="1"/>
          <p:nvPr/>
        </p:nvSpPr>
        <p:spPr>
          <a:xfrm>
            <a:off x="5181600" y="1385400"/>
            <a:ext cx="3467400" cy="3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omfortaa"/>
                <a:ea typeface="Comfortaa"/>
                <a:cs typeface="Comfortaa"/>
                <a:sym typeface="Comfortaa"/>
              </a:rPr>
              <a:t>4.	Leaders</a:t>
            </a:r>
            <a:endParaRPr sz="2000" b="1" dirty="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omfortaa"/>
                <a:ea typeface="Comfortaa"/>
                <a:cs typeface="Comfortaa"/>
                <a:sym typeface="Comfortaa"/>
              </a:rPr>
              <a:t>Leaders are those taking charge in putting together actions for change.  They are typically the face of movements.  </a:t>
            </a:r>
            <a:endParaRPr sz="2000" b="1" dirty="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omfortaa"/>
                <a:ea typeface="Comfortaa"/>
                <a:cs typeface="Comfortaa"/>
                <a:sym typeface="Comfortaa"/>
              </a:rPr>
              <a:t>How do you as a leader, acknowledge leadership in every level of the target?   </a:t>
            </a:r>
            <a:endParaRPr sz="2000" b="1" dirty="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3461188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4;p13">
            <a:extLst>
              <a:ext uri="{FF2B5EF4-FFF2-40B4-BE49-F238E27FC236}">
                <a16:creationId xmlns:a16="http://schemas.microsoft.com/office/drawing/2014/main" id="{AD0D2316-0C4E-9B43-838F-B75D53A9E5C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1325" y="873525"/>
            <a:ext cx="4991100" cy="49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6;p13">
            <a:extLst>
              <a:ext uri="{FF2B5EF4-FFF2-40B4-BE49-F238E27FC236}">
                <a16:creationId xmlns:a16="http://schemas.microsoft.com/office/drawing/2014/main" id="{3F6FB959-5F75-614E-A7E4-6A54FE83F472}"/>
              </a:ext>
            </a:extLst>
          </p:cNvPr>
          <p:cNvSpPr txBox="1"/>
          <p:nvPr/>
        </p:nvSpPr>
        <p:spPr>
          <a:xfrm>
            <a:off x="2817925" y="1574550"/>
            <a:ext cx="357900" cy="2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sp>
        <p:nvSpPr>
          <p:cNvPr id="5" name="Google Shape;57;p13">
            <a:extLst>
              <a:ext uri="{FF2B5EF4-FFF2-40B4-BE49-F238E27FC236}">
                <a16:creationId xmlns:a16="http://schemas.microsoft.com/office/drawing/2014/main" id="{1F3B8007-682A-5547-B3DD-94B2F3966136}"/>
              </a:ext>
            </a:extLst>
          </p:cNvPr>
          <p:cNvSpPr txBox="1"/>
          <p:nvPr/>
        </p:nvSpPr>
        <p:spPr>
          <a:xfrm>
            <a:off x="2817925" y="1973450"/>
            <a:ext cx="3579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" name="Google Shape;58;p13">
            <a:extLst>
              <a:ext uri="{FF2B5EF4-FFF2-40B4-BE49-F238E27FC236}">
                <a16:creationId xmlns:a16="http://schemas.microsoft.com/office/drawing/2014/main" id="{C3A4CBFC-3AF1-CA4D-A900-465A2A5C9928}"/>
              </a:ext>
            </a:extLst>
          </p:cNvPr>
          <p:cNvSpPr txBox="1"/>
          <p:nvPr/>
        </p:nvSpPr>
        <p:spPr>
          <a:xfrm>
            <a:off x="2817925" y="2403050"/>
            <a:ext cx="2760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7" name="Google Shape;59;p13">
            <a:extLst>
              <a:ext uri="{FF2B5EF4-FFF2-40B4-BE49-F238E27FC236}">
                <a16:creationId xmlns:a16="http://schemas.microsoft.com/office/drawing/2014/main" id="{667448FD-73D3-F049-9A53-F9A484DB21EF}"/>
              </a:ext>
            </a:extLst>
          </p:cNvPr>
          <p:cNvSpPr txBox="1"/>
          <p:nvPr/>
        </p:nvSpPr>
        <p:spPr>
          <a:xfrm>
            <a:off x="2817925" y="2720050"/>
            <a:ext cx="357900" cy="2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8" name="Google Shape;60;p13">
            <a:extLst>
              <a:ext uri="{FF2B5EF4-FFF2-40B4-BE49-F238E27FC236}">
                <a16:creationId xmlns:a16="http://schemas.microsoft.com/office/drawing/2014/main" id="{5F005C47-6F17-0648-A76E-E9942A24FFCD}"/>
              </a:ext>
            </a:extLst>
          </p:cNvPr>
          <p:cNvSpPr txBox="1"/>
          <p:nvPr/>
        </p:nvSpPr>
        <p:spPr>
          <a:xfrm>
            <a:off x="2828225" y="3149700"/>
            <a:ext cx="3987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9" name="Google Shape;99;p17">
            <a:extLst>
              <a:ext uri="{FF2B5EF4-FFF2-40B4-BE49-F238E27FC236}">
                <a16:creationId xmlns:a16="http://schemas.microsoft.com/office/drawing/2014/main" id="{91C96380-726C-7C46-88B6-ABB8FA625277}"/>
              </a:ext>
            </a:extLst>
          </p:cNvPr>
          <p:cNvSpPr txBox="1"/>
          <p:nvPr/>
        </p:nvSpPr>
        <p:spPr>
          <a:xfrm>
            <a:off x="4876800" y="1201150"/>
            <a:ext cx="4000025" cy="3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omfortaa"/>
                <a:ea typeface="Comfortaa"/>
                <a:cs typeface="Comfortaa"/>
                <a:sym typeface="Comfortaa"/>
              </a:rPr>
              <a:t>5.	Community Organizer</a:t>
            </a:r>
            <a:endParaRPr sz="2000" b="1" dirty="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omfortaa"/>
                <a:ea typeface="Comfortaa"/>
                <a:cs typeface="Comfortaa"/>
                <a:sym typeface="Comfortaa"/>
              </a:rPr>
              <a:t>Community Organizers develop their community members through the different levels of involvement in their community. </a:t>
            </a:r>
            <a:endParaRPr sz="2000" b="1" dirty="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omfortaa"/>
                <a:ea typeface="Comfortaa"/>
                <a:cs typeface="Comfortaa"/>
                <a:sym typeface="Comfortaa"/>
              </a:rPr>
              <a:t>What do you value most, and how can you share that value with the community around you? </a:t>
            </a:r>
            <a:endParaRPr sz="2000" b="1" dirty="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997709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6.googleusercontent.com/YdUR0itpwYZZRY1atE9KxdI0hrscvtsVVgJZcaqMyNOyFg_V1R1JOQlK7hF2lxPTRLVtLp2cGRW3tNVHkxGD4rfF7oHdFJTyXZF5B1jGEVE84UCP_w3T5jOdLtPPDieeb9-6I88lLMI">
            <a:extLst>
              <a:ext uri="{FF2B5EF4-FFF2-40B4-BE49-F238E27FC236}">
                <a16:creationId xmlns:a16="http://schemas.microsoft.com/office/drawing/2014/main" id="{C8A7F03C-5CB1-A74B-A25A-8D3FE92AD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548" y="3824074"/>
            <a:ext cx="1112739" cy="108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lh3.googleusercontent.com/hbumLuUZjzEbS9tiotQAYPiq0nCxkDSRwFAqB0RP5LcB15DI5IiLy0Ac5ztnxy0j62fgIlAkXhBbHJASCmG3sNOdJpRkiX7DI3WcpD0AN1MtQQ3xfyT9mdbBiKJUH8dmEx4LTE-ilo4">
            <a:extLst>
              <a:ext uri="{FF2B5EF4-FFF2-40B4-BE49-F238E27FC236}">
                <a16:creationId xmlns:a16="http://schemas.microsoft.com/office/drawing/2014/main" id="{BEF95922-15E3-B34E-9D3C-447AE09CB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24854" y="2441218"/>
            <a:ext cx="948128" cy="94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5.googleusercontent.com/IDQaFw4Ibww3yW72z3Yvvc4aBVHjDfy0D3Uc1IQMq7j_xjFbfVMV3KRMRwE83Rk2ievnAvFSEmKVgixYxW4FlGMftt8MIpwR56qwXnMZKmx_c0oj07wfQFf85PAeH3KNXw4-PkA4F_w">
            <a:extLst>
              <a:ext uri="{FF2B5EF4-FFF2-40B4-BE49-F238E27FC236}">
                <a16:creationId xmlns:a16="http://schemas.microsoft.com/office/drawing/2014/main" id="{907F1A89-299D-B04D-95C1-35A5A7EEA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517" y="5658434"/>
            <a:ext cx="1066800" cy="90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247C1EE-E884-3B48-A323-E0DBED181895}"/>
              </a:ext>
            </a:extLst>
          </p:cNvPr>
          <p:cNvSpPr/>
          <p:nvPr/>
        </p:nvSpPr>
        <p:spPr>
          <a:xfrm>
            <a:off x="2514600" y="914400"/>
            <a:ext cx="3816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badi MT Condensed Light" panose="020B0306030101010103" pitchFamily="34" charset="77"/>
              </a:rPr>
              <a:t>https://</a:t>
            </a:r>
            <a:r>
              <a:rPr lang="en-US" sz="2800" dirty="0" err="1">
                <a:latin typeface="Abadi MT Condensed Light" panose="020B0306030101010103" pitchFamily="34" charset="77"/>
              </a:rPr>
              <a:t>www.yesprograms.org</a:t>
            </a:r>
            <a:r>
              <a:rPr lang="en-US" sz="2800" dirty="0">
                <a:latin typeface="Abadi MT Condensed Light" panose="020B0306030101010103" pitchFamily="34" charset="77"/>
              </a:rPr>
              <a:t>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BD5FC-BC62-BF49-9F3D-5C23CF8BF6BB}"/>
              </a:ext>
            </a:extLst>
          </p:cNvPr>
          <p:cNvSpPr txBox="1"/>
          <p:nvPr/>
        </p:nvSpPr>
        <p:spPr>
          <a:xfrm>
            <a:off x="3845646" y="5607732"/>
            <a:ext cx="45996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badi MT Condensed Light" panose="020B0306030101010103" pitchFamily="34" charset="77"/>
              </a:rPr>
              <a:t>@</a:t>
            </a:r>
            <a:r>
              <a:rPr lang="en-US" sz="2800" dirty="0" err="1">
                <a:latin typeface="Abadi MT Condensed Light" panose="020B0306030101010103" pitchFamily="34" charset="77"/>
              </a:rPr>
              <a:t>yesprogramnews</a:t>
            </a:r>
            <a:endParaRPr lang="en-US" sz="2800" dirty="0">
              <a:latin typeface="Abadi MT Condensed Light" panose="020B0306030101010103" pitchFamily="34" charset="77"/>
            </a:endParaRPr>
          </a:p>
          <a:p>
            <a:r>
              <a:rPr lang="en-US" sz="2800" dirty="0">
                <a:latin typeface="Abadi MT Condensed Light" panose="020B0306030101010103" pitchFamily="34" charset="77"/>
              </a:rPr>
              <a:t>@</a:t>
            </a:r>
            <a:r>
              <a:rPr lang="en-US" sz="2800" dirty="0" err="1">
                <a:latin typeface="Abadi MT Condensed Light" panose="020B0306030101010103" pitchFamily="34" charset="77"/>
              </a:rPr>
              <a:t>KLYESAbroad</a:t>
            </a:r>
            <a:endParaRPr lang="en-US" sz="2800" dirty="0">
              <a:latin typeface="Abadi MT Condensed Light" panose="020B0306030101010103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3E30CB-6BBC-3F44-A354-909DFA938A9C}"/>
              </a:ext>
            </a:extLst>
          </p:cNvPr>
          <p:cNvSpPr txBox="1"/>
          <p:nvPr/>
        </p:nvSpPr>
        <p:spPr>
          <a:xfrm>
            <a:off x="3655287" y="3956249"/>
            <a:ext cx="5405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badi MT Condensed Light" panose="020B0306030101010103" pitchFamily="34" charset="77"/>
              </a:rPr>
              <a:t>@Youth Exchange and Study</a:t>
            </a:r>
          </a:p>
          <a:p>
            <a:r>
              <a:rPr lang="en-US" sz="2800" dirty="0">
                <a:latin typeface="Abadi MT Condensed Light" panose="020B0306030101010103" pitchFamily="34" charset="77"/>
              </a:rPr>
              <a:t>@</a:t>
            </a:r>
            <a:r>
              <a:rPr lang="en-US" sz="2800" dirty="0" err="1">
                <a:latin typeface="Abadi MT Condensed Light" panose="020B0306030101010103" pitchFamily="34" charset="77"/>
              </a:rPr>
              <a:t>KLYESAbroad</a:t>
            </a:r>
            <a:endParaRPr lang="en-US" sz="2800" dirty="0">
              <a:latin typeface="Abadi MT Condensed Light" panose="020B0306030101010103" pitchFamily="34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C4888E-72ED-4A42-868D-8F92E876E677}"/>
              </a:ext>
            </a:extLst>
          </p:cNvPr>
          <p:cNvSpPr/>
          <p:nvPr/>
        </p:nvSpPr>
        <p:spPr>
          <a:xfrm>
            <a:off x="2573778" y="1416199"/>
            <a:ext cx="3478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badi MT Condensed Light" panose="020B0306030101010103" pitchFamily="34" charset="77"/>
              </a:rPr>
              <a:t>http://</a:t>
            </a:r>
            <a:r>
              <a:rPr lang="en-US" sz="2800" dirty="0" err="1">
                <a:latin typeface="Abadi MT Condensed Light" panose="020B0306030101010103" pitchFamily="34" charset="77"/>
              </a:rPr>
              <a:t>www.yes-abroad.org</a:t>
            </a:r>
            <a:r>
              <a:rPr lang="en-US" sz="2800" dirty="0">
                <a:latin typeface="Abadi MT Condensed Light" panose="020B0306030101010103" pitchFamily="34" charset="77"/>
              </a:rPr>
              <a:t>/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1072FA-9833-4648-9192-B46307820394}"/>
              </a:ext>
            </a:extLst>
          </p:cNvPr>
          <p:cNvSpPr/>
          <p:nvPr/>
        </p:nvSpPr>
        <p:spPr>
          <a:xfrm>
            <a:off x="3803176" y="2398377"/>
            <a:ext cx="198740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badi MT Condensed Light" panose="020B0306030101010103" pitchFamily="34" charset="77"/>
              </a:rPr>
              <a:t>@</a:t>
            </a:r>
            <a:r>
              <a:rPr lang="en-US" sz="2800" dirty="0" err="1">
                <a:latin typeface="Abadi MT Condensed Light" panose="020B0306030101010103" pitchFamily="34" charset="77"/>
              </a:rPr>
              <a:t>yes.program</a:t>
            </a:r>
            <a:endParaRPr lang="en-US" sz="2800" dirty="0">
              <a:latin typeface="Abadi MT Condensed Light" panose="020B0306030101010103" pitchFamily="34" charset="77"/>
            </a:endParaRPr>
          </a:p>
          <a:p>
            <a:r>
              <a:rPr lang="en-US" sz="2800" dirty="0">
                <a:latin typeface="Abadi MT Condensed Light" panose="020B0306030101010103" pitchFamily="34" charset="77"/>
              </a:rPr>
              <a:t>@</a:t>
            </a:r>
            <a:r>
              <a:rPr lang="en-US" sz="2800" dirty="0" err="1">
                <a:latin typeface="Abadi MT Condensed Light" panose="020B0306030101010103" pitchFamily="34" charset="77"/>
              </a:rPr>
              <a:t>yesabroad</a:t>
            </a:r>
            <a:endParaRPr lang="en-US" sz="2800" dirty="0">
              <a:latin typeface="Abadi MT Condensed Light" panose="020B0306030101010103" pitchFamily="34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2860B2-F239-DE4F-88A9-54D1FC186950}"/>
              </a:ext>
            </a:extLst>
          </p:cNvPr>
          <p:cNvSpPr/>
          <p:nvPr/>
        </p:nvSpPr>
        <p:spPr>
          <a:xfrm>
            <a:off x="1219200" y="300055"/>
            <a:ext cx="6784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badi MT Condensed Light" panose="020B0306030101010103" pitchFamily="34" charset="77"/>
              </a:rPr>
              <a:t>Register your projects at http://</a:t>
            </a:r>
            <a:r>
              <a:rPr lang="en-US" sz="2800" b="1" dirty="0" err="1">
                <a:latin typeface="Abadi MT Condensed Light" panose="020B0306030101010103" pitchFamily="34" charset="77"/>
              </a:rPr>
              <a:t>leadasap.ysa.org</a:t>
            </a:r>
            <a:r>
              <a:rPr lang="en-US" sz="2800" b="1" dirty="0">
                <a:latin typeface="Abadi MT Condensed Light" panose="020B0306030101010103" pitchFamily="34" charset="77"/>
              </a:rPr>
              <a:t>/</a:t>
            </a:r>
            <a:r>
              <a:rPr lang="en-US" sz="2800" b="1" dirty="0" err="1">
                <a:latin typeface="Abadi MT Condensed Light" panose="020B0306030101010103" pitchFamily="34" charset="77"/>
              </a:rPr>
              <a:t>gysd</a:t>
            </a:r>
            <a:r>
              <a:rPr lang="en-US" sz="2800" b="1" dirty="0">
                <a:latin typeface="Abadi MT Condensed Light" panose="020B0306030101010103" pitchFamily="34" charset="77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910106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11" y="1194304"/>
            <a:ext cx="9144000" cy="990599"/>
          </a:xfrm>
        </p:spPr>
        <p:txBody>
          <a:bodyPr>
            <a:noAutofit/>
          </a:bodyPr>
          <a:lstStyle/>
          <a:p>
            <a:br>
              <a:rPr lang="en-US" sz="3000" b="1" dirty="0">
                <a:cs typeface="Tahoma" pitchFamily="34" charset="0"/>
              </a:rPr>
            </a:br>
            <a:br>
              <a:rPr lang="en-US" sz="3000" b="1" dirty="0">
                <a:cs typeface="Tahoma" pitchFamily="34" charset="0"/>
              </a:rPr>
            </a:br>
            <a:r>
              <a:rPr lang="en-US" sz="3000" b="1" dirty="0">
                <a:cs typeface="Tahoma" pitchFamily="34" charset="0"/>
              </a:rPr>
              <a:t>YES Alumni Networks:</a:t>
            </a:r>
            <a:br>
              <a:rPr lang="en-US" sz="3000" b="1" dirty="0">
                <a:cs typeface="Tahoma" pitchFamily="34" charset="0"/>
              </a:rPr>
            </a:br>
            <a:endParaRPr lang="en-US" sz="3000" b="1" dirty="0">
              <a:cs typeface="Tahoma" pitchFamily="34" charset="0"/>
            </a:endParaRPr>
          </a:p>
        </p:txBody>
      </p:sp>
      <p:grpSp>
        <p:nvGrpSpPr>
          <p:cNvPr id="6" name="Group 8"/>
          <p:cNvGrpSpPr/>
          <p:nvPr/>
        </p:nvGrpSpPr>
        <p:grpSpPr>
          <a:xfrm>
            <a:off x="381000" y="228600"/>
            <a:ext cx="8070498" cy="1143000"/>
            <a:chOff x="381000" y="228600"/>
            <a:chExt cx="8070498" cy="1143000"/>
          </a:xfrm>
        </p:grpSpPr>
        <p:grpSp>
          <p:nvGrpSpPr>
            <p:cNvPr id="7" name="Group 6"/>
            <p:cNvGrpSpPr/>
            <p:nvPr/>
          </p:nvGrpSpPr>
          <p:grpSpPr>
            <a:xfrm>
              <a:off x="381000" y="228600"/>
              <a:ext cx="4746498" cy="1143000"/>
              <a:chOff x="304800" y="152400"/>
              <a:chExt cx="4746498" cy="1143000"/>
            </a:xfrm>
          </p:grpSpPr>
          <p:pic>
            <p:nvPicPr>
              <p:cNvPr id="4" name="Picture 3" descr="Amideast-logo (Bitmap).bmp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04800" y="392136"/>
                <a:ext cx="1447800" cy="598464"/>
              </a:xfrm>
              <a:prstGeom prst="rect">
                <a:avLst/>
              </a:prstGeom>
            </p:spPr>
          </p:pic>
          <p:pic>
            <p:nvPicPr>
              <p:cNvPr id="5" name="Picture 4" descr="YES Logo New - 2011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908298" y="152400"/>
                <a:ext cx="1143000" cy="1143000"/>
              </a:xfrm>
              <a:prstGeom prst="rect">
                <a:avLst/>
              </a:prstGeom>
            </p:spPr>
          </p:pic>
        </p:grpSp>
        <p:pic>
          <p:nvPicPr>
            <p:cNvPr id="8" name="Picture 7" descr="DOS Seal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21901" y="228600"/>
              <a:ext cx="1129597" cy="1143000"/>
            </a:xfrm>
            <a:prstGeom prst="rect">
              <a:avLst/>
            </a:prstGeom>
          </p:spPr>
        </p:pic>
      </p:grpSp>
      <p:sp>
        <p:nvSpPr>
          <p:cNvPr id="9" name="Title 1"/>
          <p:cNvSpPr txBox="1">
            <a:spLocks/>
          </p:cNvSpPr>
          <p:nvPr/>
        </p:nvSpPr>
        <p:spPr>
          <a:xfrm>
            <a:off x="36214" y="1889552"/>
            <a:ext cx="9144000" cy="990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3000" b="1" dirty="0">
                <a:cs typeface="Tahoma" pitchFamily="34" charset="0"/>
              </a:rPr>
            </a:br>
            <a:r>
              <a:rPr lang="en-US" sz="3000" b="1" dirty="0">
                <a:cs typeface="Tahoma" pitchFamily="34" charset="0"/>
              </a:rPr>
              <a:t>Volunteer Management &amp; Community Engagement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9" b="20799"/>
          <a:stretch/>
        </p:blipFill>
        <p:spPr>
          <a:xfrm>
            <a:off x="1788536" y="3502955"/>
            <a:ext cx="561174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18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9144000" cy="990599"/>
          </a:xfrm>
        </p:spPr>
        <p:txBody>
          <a:bodyPr>
            <a:normAutofit/>
          </a:bodyPr>
          <a:lstStyle/>
          <a:p>
            <a:r>
              <a:rPr lang="en-US" sz="3000" b="1" dirty="0">
                <a:cs typeface="Tahoma" pitchFamily="34" charset="0"/>
              </a:rPr>
              <a:t>Outline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28600" y="1998558"/>
            <a:ext cx="6781800" cy="4657308"/>
          </a:xfrm>
        </p:spPr>
        <p:txBody>
          <a:bodyPr>
            <a:normAutofit/>
          </a:bodyPr>
          <a:lstStyle/>
          <a:p>
            <a:pPr marL="234950" indent="-234950" algn="l">
              <a:lnSpc>
                <a:spcPct val="80000"/>
              </a:lnSpc>
            </a:pPr>
            <a:endParaRPr lang="en-US" sz="1800" i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461963" indent="22225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cs typeface="Tahoma" pitchFamily="34" charset="0"/>
              </a:rPr>
              <a:t>Effective Volunteer Management Techniques</a:t>
            </a:r>
          </a:p>
          <a:p>
            <a:pPr marL="461963" indent="22225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cs typeface="Tahoma" pitchFamily="34" charset="0"/>
              </a:rPr>
              <a:t>Alumni Activities for Better Community Engagement</a:t>
            </a:r>
          </a:p>
          <a:p>
            <a:pPr marL="461963" indent="22225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cs typeface="Tahoma" pitchFamily="34" charset="0"/>
              </a:rPr>
              <a:t>How to Lead Successful Projects</a:t>
            </a:r>
          </a:p>
          <a:p>
            <a:pPr marL="461963" indent="22225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cs typeface="Tahoma" pitchFamily="34" charset="0"/>
              </a:rPr>
              <a:t>How to Attract Volunteers for a Project Implementation</a:t>
            </a:r>
          </a:p>
          <a:p>
            <a:pPr marL="461963" indent="22225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cs typeface="Tahoma" pitchFamily="34" charset="0"/>
              </a:rPr>
              <a:t>How to Guarantee Buy-in for a Project</a:t>
            </a:r>
          </a:p>
          <a:p>
            <a:pPr marL="461963" algn="l">
              <a:lnSpc>
                <a:spcPct val="150000"/>
              </a:lnSpc>
            </a:pPr>
            <a:endParaRPr lang="en-US" sz="1400" dirty="0">
              <a:solidFill>
                <a:schemeClr val="tx1"/>
              </a:solidFill>
              <a:cs typeface="Tahoma" pitchFamily="34" charset="0"/>
            </a:endParaRPr>
          </a:p>
          <a:p>
            <a:pPr algn="l"/>
            <a:endParaRPr lang="en-US" dirty="0"/>
          </a:p>
        </p:txBody>
      </p:sp>
      <p:grpSp>
        <p:nvGrpSpPr>
          <p:cNvPr id="6" name="Group 8"/>
          <p:cNvGrpSpPr/>
          <p:nvPr/>
        </p:nvGrpSpPr>
        <p:grpSpPr>
          <a:xfrm>
            <a:off x="381000" y="228600"/>
            <a:ext cx="8070498" cy="1143000"/>
            <a:chOff x="381000" y="228600"/>
            <a:chExt cx="8070498" cy="1143000"/>
          </a:xfrm>
        </p:grpSpPr>
        <p:grpSp>
          <p:nvGrpSpPr>
            <p:cNvPr id="7" name="Group 6"/>
            <p:cNvGrpSpPr/>
            <p:nvPr/>
          </p:nvGrpSpPr>
          <p:grpSpPr>
            <a:xfrm>
              <a:off x="381000" y="228600"/>
              <a:ext cx="4746498" cy="1143000"/>
              <a:chOff x="304800" y="152400"/>
              <a:chExt cx="4746498" cy="1143000"/>
            </a:xfrm>
          </p:grpSpPr>
          <p:pic>
            <p:nvPicPr>
              <p:cNvPr id="4" name="Picture 3" descr="Amideast-logo (Bitmap).bmp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04800" y="392136"/>
                <a:ext cx="1447800" cy="598464"/>
              </a:xfrm>
              <a:prstGeom prst="rect">
                <a:avLst/>
              </a:prstGeom>
            </p:spPr>
          </p:pic>
          <p:pic>
            <p:nvPicPr>
              <p:cNvPr id="5" name="Picture 4" descr="YES Logo New - 2011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908298" y="152400"/>
                <a:ext cx="1143000" cy="1143000"/>
              </a:xfrm>
              <a:prstGeom prst="rect">
                <a:avLst/>
              </a:prstGeom>
            </p:spPr>
          </p:pic>
        </p:grpSp>
        <p:pic>
          <p:nvPicPr>
            <p:cNvPr id="8" name="Picture 7" descr="DOS Seal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21901" y="228600"/>
              <a:ext cx="1129597" cy="1143000"/>
            </a:xfrm>
            <a:prstGeom prst="rect">
              <a:avLst/>
            </a:prstGeom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4116144"/>
            <a:ext cx="3644444" cy="2539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12810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9144000" cy="990599"/>
          </a:xfrm>
        </p:spPr>
        <p:txBody>
          <a:bodyPr>
            <a:normAutofit/>
          </a:bodyPr>
          <a:lstStyle/>
          <a:p>
            <a:pPr marL="461963">
              <a:lnSpc>
                <a:spcPct val="150000"/>
              </a:lnSpc>
            </a:pPr>
            <a:r>
              <a:rPr lang="en-US" sz="3000" dirty="0">
                <a:cs typeface="Tahoma" pitchFamily="34" charset="0"/>
              </a:rPr>
              <a:t>Effective Volunteer Management Techniques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101" y="2057400"/>
            <a:ext cx="6781800" cy="4657308"/>
          </a:xfrm>
        </p:spPr>
        <p:txBody>
          <a:bodyPr>
            <a:norm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</a:rPr>
              <a:t>Why is effective volunteer management important?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Higher number of volunteers engaged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Increased success rate of projects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Build trust with communities 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 more buy-in for projects</a:t>
            </a:r>
          </a:p>
          <a:p>
            <a:pPr algn="l"/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6" name="Group 8"/>
          <p:cNvGrpSpPr/>
          <p:nvPr/>
        </p:nvGrpSpPr>
        <p:grpSpPr>
          <a:xfrm>
            <a:off x="381000" y="228600"/>
            <a:ext cx="8070498" cy="1143000"/>
            <a:chOff x="381000" y="228600"/>
            <a:chExt cx="8070498" cy="1143000"/>
          </a:xfrm>
        </p:grpSpPr>
        <p:grpSp>
          <p:nvGrpSpPr>
            <p:cNvPr id="7" name="Group 6"/>
            <p:cNvGrpSpPr/>
            <p:nvPr/>
          </p:nvGrpSpPr>
          <p:grpSpPr>
            <a:xfrm>
              <a:off x="381000" y="228600"/>
              <a:ext cx="4746498" cy="1143000"/>
              <a:chOff x="304800" y="152400"/>
              <a:chExt cx="4746498" cy="1143000"/>
            </a:xfrm>
          </p:grpSpPr>
          <p:pic>
            <p:nvPicPr>
              <p:cNvPr id="4" name="Picture 3" descr="Amideast-logo (Bitmap).bmp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04800" y="392136"/>
                <a:ext cx="1447800" cy="598464"/>
              </a:xfrm>
              <a:prstGeom prst="rect">
                <a:avLst/>
              </a:prstGeom>
            </p:spPr>
          </p:pic>
          <p:pic>
            <p:nvPicPr>
              <p:cNvPr id="5" name="Picture 4" descr="YES Logo New - 2011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908298" y="152400"/>
                <a:ext cx="1143000" cy="1143000"/>
              </a:xfrm>
              <a:prstGeom prst="rect">
                <a:avLst/>
              </a:prstGeom>
            </p:spPr>
          </p:pic>
        </p:grpSp>
        <p:pic>
          <p:nvPicPr>
            <p:cNvPr id="8" name="Picture 7" descr="DOS Seal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21901" y="228600"/>
              <a:ext cx="1129597" cy="1143000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780" y="3429000"/>
            <a:ext cx="4686435" cy="312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02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9144000" cy="990599"/>
          </a:xfrm>
        </p:spPr>
        <p:txBody>
          <a:bodyPr>
            <a:normAutofit/>
          </a:bodyPr>
          <a:lstStyle/>
          <a:p>
            <a:pPr marL="461963">
              <a:lnSpc>
                <a:spcPct val="150000"/>
              </a:lnSpc>
            </a:pPr>
            <a:r>
              <a:rPr lang="en-US" sz="3000" dirty="0">
                <a:cs typeface="Tahoma" pitchFamily="34" charset="0"/>
              </a:rPr>
              <a:t>Effective Volunteer Management Techniques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101" y="2200692"/>
            <a:ext cx="6698899" cy="1456908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Build an alumni network/association, or any organized structure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Identify key volunteers &amp; their areas of expertise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Create a volunteer recognition system: among alumni network, community, social media platforms, etc.</a:t>
            </a: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6" name="Group 8"/>
          <p:cNvGrpSpPr/>
          <p:nvPr/>
        </p:nvGrpSpPr>
        <p:grpSpPr>
          <a:xfrm>
            <a:off x="381000" y="228600"/>
            <a:ext cx="8070498" cy="1143000"/>
            <a:chOff x="381000" y="228600"/>
            <a:chExt cx="8070498" cy="1143000"/>
          </a:xfrm>
        </p:grpSpPr>
        <p:grpSp>
          <p:nvGrpSpPr>
            <p:cNvPr id="7" name="Group 6"/>
            <p:cNvGrpSpPr/>
            <p:nvPr/>
          </p:nvGrpSpPr>
          <p:grpSpPr>
            <a:xfrm>
              <a:off x="381000" y="228600"/>
              <a:ext cx="4746498" cy="1143000"/>
              <a:chOff x="304800" y="152400"/>
              <a:chExt cx="4746498" cy="1143000"/>
            </a:xfrm>
          </p:grpSpPr>
          <p:pic>
            <p:nvPicPr>
              <p:cNvPr id="4" name="Picture 3" descr="Amideast-logo (Bitmap).bmp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04800" y="392136"/>
                <a:ext cx="1447800" cy="598464"/>
              </a:xfrm>
              <a:prstGeom prst="rect">
                <a:avLst/>
              </a:prstGeom>
            </p:spPr>
          </p:pic>
          <p:pic>
            <p:nvPicPr>
              <p:cNvPr id="5" name="Picture 4" descr="YES Logo New - 2011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908298" y="152400"/>
                <a:ext cx="1143000" cy="1143000"/>
              </a:xfrm>
              <a:prstGeom prst="rect">
                <a:avLst/>
              </a:prstGeom>
            </p:spPr>
          </p:pic>
        </p:grpSp>
        <p:pic>
          <p:nvPicPr>
            <p:cNvPr id="8" name="Picture 7" descr="DOS Seal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21901" y="228600"/>
              <a:ext cx="1129597" cy="114300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31" y="3581400"/>
            <a:ext cx="7239000" cy="283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30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1371600"/>
            <a:ext cx="9144000" cy="990599"/>
          </a:xfrm>
        </p:spPr>
        <p:txBody>
          <a:bodyPr>
            <a:normAutofit/>
          </a:bodyPr>
          <a:lstStyle/>
          <a:p>
            <a:pPr marL="461963">
              <a:lnSpc>
                <a:spcPct val="150000"/>
              </a:lnSpc>
            </a:pPr>
            <a:r>
              <a:rPr lang="en-US" sz="3000" dirty="0">
                <a:cs typeface="Tahoma" pitchFamily="34" charset="0"/>
              </a:rPr>
              <a:t>Alumni Activities for Better Community Engagement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28600" y="1998558"/>
            <a:ext cx="6781800" cy="4657308"/>
          </a:xfrm>
        </p:spPr>
        <p:txBody>
          <a:bodyPr>
            <a:normAutofit/>
          </a:bodyPr>
          <a:lstStyle/>
          <a:p>
            <a:pPr marL="461963" algn="l">
              <a:lnSpc>
                <a:spcPct val="150000"/>
              </a:lnSpc>
            </a:pPr>
            <a:endParaRPr lang="en-US" sz="1400" dirty="0">
              <a:solidFill>
                <a:schemeClr val="tx1"/>
              </a:solidFill>
              <a:cs typeface="Tahoma" pitchFamily="34" charset="0"/>
            </a:endParaRPr>
          </a:p>
          <a:p>
            <a:pPr algn="l"/>
            <a:endParaRPr lang="en-US" dirty="0"/>
          </a:p>
        </p:txBody>
      </p:sp>
      <p:grpSp>
        <p:nvGrpSpPr>
          <p:cNvPr id="6" name="Group 8"/>
          <p:cNvGrpSpPr/>
          <p:nvPr/>
        </p:nvGrpSpPr>
        <p:grpSpPr>
          <a:xfrm>
            <a:off x="381000" y="228600"/>
            <a:ext cx="8070498" cy="1143000"/>
            <a:chOff x="381000" y="228600"/>
            <a:chExt cx="8070498" cy="1143000"/>
          </a:xfrm>
        </p:grpSpPr>
        <p:grpSp>
          <p:nvGrpSpPr>
            <p:cNvPr id="7" name="Group 6"/>
            <p:cNvGrpSpPr/>
            <p:nvPr/>
          </p:nvGrpSpPr>
          <p:grpSpPr>
            <a:xfrm>
              <a:off x="381000" y="228600"/>
              <a:ext cx="4746498" cy="1143000"/>
              <a:chOff x="304800" y="152400"/>
              <a:chExt cx="4746498" cy="1143000"/>
            </a:xfrm>
          </p:grpSpPr>
          <p:pic>
            <p:nvPicPr>
              <p:cNvPr id="4" name="Picture 3" descr="Amideast-logo (Bitmap).bmp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04800" y="392136"/>
                <a:ext cx="1447800" cy="598464"/>
              </a:xfrm>
              <a:prstGeom prst="rect">
                <a:avLst/>
              </a:prstGeom>
            </p:spPr>
          </p:pic>
          <p:pic>
            <p:nvPicPr>
              <p:cNvPr id="5" name="Picture 4" descr="YES Logo New - 2011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908298" y="152400"/>
                <a:ext cx="1143000" cy="1143000"/>
              </a:xfrm>
              <a:prstGeom prst="rect">
                <a:avLst/>
              </a:prstGeom>
            </p:spPr>
          </p:pic>
        </p:grpSp>
        <p:pic>
          <p:nvPicPr>
            <p:cNvPr id="8" name="Picture 7" descr="DOS Seal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21901" y="228600"/>
              <a:ext cx="1129597" cy="114300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210449" y="2388992"/>
            <a:ext cx="86910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Asses community needs: ask community leaders, interview local residents, check trends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Implement diverse projects serving different target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Implement projects with long-term sustainability (i.e. establishing local libraries)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1" name="Picture 10" descr="CineBook Club (25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6719" y="3472003"/>
            <a:ext cx="3471934" cy="2603951"/>
          </a:xfrm>
          <a:prstGeom prst="rect">
            <a:avLst/>
          </a:prstGeom>
        </p:spPr>
      </p:pic>
      <p:pic>
        <p:nvPicPr>
          <p:cNvPr id="12" name="Picture 11" descr="CineBook Club (25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17286" y="3469740"/>
            <a:ext cx="3471935" cy="26039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71600" y="6172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Before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07867" y="6168795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630626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9144000" cy="990599"/>
          </a:xfrm>
        </p:spPr>
        <p:txBody>
          <a:bodyPr>
            <a:normAutofit/>
          </a:bodyPr>
          <a:lstStyle/>
          <a:p>
            <a:pPr marL="461963">
              <a:lnSpc>
                <a:spcPct val="150000"/>
              </a:lnSpc>
            </a:pPr>
            <a:r>
              <a:rPr lang="en-US" sz="3000" dirty="0">
                <a:cs typeface="Tahoma" pitchFamily="34" charset="0"/>
              </a:rPr>
              <a:t>How to Lead Successful Projects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898" y="2218097"/>
            <a:ext cx="7315200" cy="3268302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Structure, Structure, Structure!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Create Subcommittees for each project: leader, social media coordinator, financial coordinator, stakeholders coordinator, etc.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Coordinate with local/international NGOs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Involve community members, especially leaders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grpSp>
        <p:nvGrpSpPr>
          <p:cNvPr id="6" name="Group 8"/>
          <p:cNvGrpSpPr/>
          <p:nvPr/>
        </p:nvGrpSpPr>
        <p:grpSpPr>
          <a:xfrm>
            <a:off x="381000" y="228600"/>
            <a:ext cx="8070498" cy="1143000"/>
            <a:chOff x="381000" y="228600"/>
            <a:chExt cx="8070498" cy="1143000"/>
          </a:xfrm>
        </p:grpSpPr>
        <p:grpSp>
          <p:nvGrpSpPr>
            <p:cNvPr id="7" name="Group 6"/>
            <p:cNvGrpSpPr/>
            <p:nvPr/>
          </p:nvGrpSpPr>
          <p:grpSpPr>
            <a:xfrm>
              <a:off x="381000" y="228600"/>
              <a:ext cx="4746498" cy="1143000"/>
              <a:chOff x="304800" y="152400"/>
              <a:chExt cx="4746498" cy="1143000"/>
            </a:xfrm>
          </p:grpSpPr>
          <p:pic>
            <p:nvPicPr>
              <p:cNvPr id="4" name="Picture 3" descr="Amideast-logo (Bitmap).bmp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04800" y="392136"/>
                <a:ext cx="1447800" cy="598464"/>
              </a:xfrm>
              <a:prstGeom prst="rect">
                <a:avLst/>
              </a:prstGeom>
            </p:spPr>
          </p:pic>
          <p:pic>
            <p:nvPicPr>
              <p:cNvPr id="5" name="Picture 4" descr="YES Logo New - 2011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908298" y="152400"/>
                <a:ext cx="1143000" cy="1143000"/>
              </a:xfrm>
              <a:prstGeom prst="rect">
                <a:avLst/>
              </a:prstGeom>
            </p:spPr>
          </p:pic>
        </p:grpSp>
        <p:pic>
          <p:nvPicPr>
            <p:cNvPr id="8" name="Picture 7" descr="DOS Seal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21901" y="228600"/>
              <a:ext cx="1129597" cy="1143000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13750" r="12500" b="15000"/>
          <a:stretch/>
        </p:blipFill>
        <p:spPr>
          <a:xfrm>
            <a:off x="2294001" y="3852248"/>
            <a:ext cx="4555998" cy="279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66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9144000" cy="990599"/>
          </a:xfrm>
        </p:spPr>
        <p:txBody>
          <a:bodyPr>
            <a:normAutofit/>
          </a:bodyPr>
          <a:lstStyle/>
          <a:p>
            <a:r>
              <a:rPr lang="en-US" sz="3000" dirty="0">
                <a:cs typeface="Tahoma" pitchFamily="34" charset="0"/>
              </a:rPr>
              <a:t>How to Lead Successful Projects</a:t>
            </a:r>
            <a:endParaRPr lang="en-US" sz="3000" b="1" dirty="0">
              <a:cs typeface="Tahoma" pitchFamily="34" charset="0"/>
            </a:endParaRPr>
          </a:p>
        </p:txBody>
      </p:sp>
      <p:grpSp>
        <p:nvGrpSpPr>
          <p:cNvPr id="6" name="Group 8"/>
          <p:cNvGrpSpPr/>
          <p:nvPr/>
        </p:nvGrpSpPr>
        <p:grpSpPr>
          <a:xfrm>
            <a:off x="381000" y="228600"/>
            <a:ext cx="8070498" cy="1143000"/>
            <a:chOff x="381000" y="228600"/>
            <a:chExt cx="8070498" cy="1143000"/>
          </a:xfrm>
        </p:grpSpPr>
        <p:grpSp>
          <p:nvGrpSpPr>
            <p:cNvPr id="7" name="Group 6"/>
            <p:cNvGrpSpPr/>
            <p:nvPr/>
          </p:nvGrpSpPr>
          <p:grpSpPr>
            <a:xfrm>
              <a:off x="381000" y="228600"/>
              <a:ext cx="4746498" cy="1143000"/>
              <a:chOff x="304800" y="152400"/>
              <a:chExt cx="4746498" cy="1143000"/>
            </a:xfrm>
          </p:grpSpPr>
          <p:pic>
            <p:nvPicPr>
              <p:cNvPr id="4" name="Picture 3" descr="Amideast-logo (Bitmap).bmp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04800" y="392136"/>
                <a:ext cx="1447800" cy="598464"/>
              </a:xfrm>
              <a:prstGeom prst="rect">
                <a:avLst/>
              </a:prstGeom>
            </p:spPr>
          </p:pic>
          <p:pic>
            <p:nvPicPr>
              <p:cNvPr id="5" name="Picture 4" descr="YES Logo New - 2011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908298" y="152400"/>
                <a:ext cx="1143000" cy="1143000"/>
              </a:xfrm>
              <a:prstGeom prst="rect">
                <a:avLst/>
              </a:prstGeom>
            </p:spPr>
          </p:pic>
        </p:grpSp>
        <p:pic>
          <p:nvPicPr>
            <p:cNvPr id="8" name="Picture 7" descr="DOS Seal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21901" y="228600"/>
              <a:ext cx="1129597" cy="114300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568397"/>
            <a:ext cx="8959183" cy="39731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7799" y="2199065"/>
            <a:ext cx="3471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action plans and trackers</a:t>
            </a:r>
          </a:p>
        </p:txBody>
      </p:sp>
    </p:spTree>
    <p:extLst>
      <p:ext uri="{BB962C8B-B14F-4D97-AF65-F5344CB8AC3E}">
        <p14:creationId xmlns:p14="http://schemas.microsoft.com/office/powerpoint/2010/main" val="2228807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9144000" cy="990599"/>
          </a:xfrm>
        </p:spPr>
        <p:txBody>
          <a:bodyPr>
            <a:noAutofit/>
          </a:bodyPr>
          <a:lstStyle/>
          <a:p>
            <a:pPr marL="461963">
              <a:lnSpc>
                <a:spcPct val="150000"/>
              </a:lnSpc>
            </a:pPr>
            <a:r>
              <a:rPr lang="en-US" sz="2800" dirty="0">
                <a:cs typeface="Tahoma" pitchFamily="34" charset="0"/>
              </a:rPr>
              <a:t>How to Attract Volunteers for a Project Implementation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379550"/>
            <a:ext cx="4054602" cy="3208701"/>
          </a:xfrm>
        </p:spPr>
        <p:txBody>
          <a:bodyPr>
            <a:norm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Ask them what causes they care about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Social media coverage &amp; recognition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Emphasize social impact of project on the local community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grpSp>
        <p:nvGrpSpPr>
          <p:cNvPr id="6" name="Group 8"/>
          <p:cNvGrpSpPr/>
          <p:nvPr/>
        </p:nvGrpSpPr>
        <p:grpSpPr>
          <a:xfrm>
            <a:off x="381000" y="228600"/>
            <a:ext cx="8070498" cy="1143000"/>
            <a:chOff x="381000" y="228600"/>
            <a:chExt cx="8070498" cy="1143000"/>
          </a:xfrm>
        </p:grpSpPr>
        <p:grpSp>
          <p:nvGrpSpPr>
            <p:cNvPr id="7" name="Group 6"/>
            <p:cNvGrpSpPr/>
            <p:nvPr/>
          </p:nvGrpSpPr>
          <p:grpSpPr>
            <a:xfrm>
              <a:off x="381000" y="228600"/>
              <a:ext cx="4746498" cy="1143000"/>
              <a:chOff x="304800" y="152400"/>
              <a:chExt cx="4746498" cy="1143000"/>
            </a:xfrm>
          </p:grpSpPr>
          <p:pic>
            <p:nvPicPr>
              <p:cNvPr id="4" name="Picture 3" descr="Amideast-logo (Bitmap).bmp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04800" y="392136"/>
                <a:ext cx="1447800" cy="598464"/>
              </a:xfrm>
              <a:prstGeom prst="rect">
                <a:avLst/>
              </a:prstGeom>
            </p:spPr>
          </p:pic>
          <p:pic>
            <p:nvPicPr>
              <p:cNvPr id="5" name="Picture 4" descr="YES Logo New - 2011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908298" y="152400"/>
                <a:ext cx="1143000" cy="1143000"/>
              </a:xfrm>
              <a:prstGeom prst="rect">
                <a:avLst/>
              </a:prstGeom>
            </p:spPr>
          </p:pic>
        </p:grpSp>
        <p:pic>
          <p:nvPicPr>
            <p:cNvPr id="8" name="Picture 7" descr="DOS Seal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21901" y="228600"/>
              <a:ext cx="1129597" cy="114300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2133600"/>
            <a:ext cx="3886200" cy="417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39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826</TotalTime>
  <Words>406</Words>
  <Application>Microsoft Macintosh PowerPoint</Application>
  <PresentationFormat>On-screen Show (4:3)</PresentationFormat>
  <Paragraphs>111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Comfortaa</vt:lpstr>
      <vt:lpstr>Abadi MT Condensed Light</vt:lpstr>
      <vt:lpstr>Arial</vt:lpstr>
      <vt:lpstr>Calibri</vt:lpstr>
      <vt:lpstr>Tahoma</vt:lpstr>
      <vt:lpstr>Wingdings</vt:lpstr>
      <vt:lpstr>Office Theme</vt:lpstr>
      <vt:lpstr>PowerPoint Presentation</vt:lpstr>
      <vt:lpstr>  YES Alumni Networks: </vt:lpstr>
      <vt:lpstr>Outline</vt:lpstr>
      <vt:lpstr>Effective Volunteer Management Techniques</vt:lpstr>
      <vt:lpstr>Effective Volunteer Management Techniques</vt:lpstr>
      <vt:lpstr>Alumni Activities for Better Community Engagement</vt:lpstr>
      <vt:lpstr>How to Lead Successful Projects</vt:lpstr>
      <vt:lpstr>How to Lead Successful Projects</vt:lpstr>
      <vt:lpstr>How to Attract Volunteers for a Project Implementation</vt:lpstr>
      <vt:lpstr>How to Guarantee Buy-in for a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Amideast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YES alumni doing in Lebanon?</dc:title>
  <dc:creator>dsaleh</dc:creator>
  <cp:lastModifiedBy>Microsoft Office User</cp:lastModifiedBy>
  <cp:revision>87</cp:revision>
  <dcterms:created xsi:type="dcterms:W3CDTF">2013-05-28T10:04:23Z</dcterms:created>
  <dcterms:modified xsi:type="dcterms:W3CDTF">2019-03-18T17:01:27Z</dcterms:modified>
</cp:coreProperties>
</file>