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74" r:id="rId3"/>
    <p:sldId id="275" r:id="rId4"/>
    <p:sldId id="277" r:id="rId5"/>
    <p:sldId id="278" r:id="rId6"/>
    <p:sldId id="279" r:id="rId7"/>
    <p:sldId id="280" r:id="rId8"/>
    <p:sldId id="282" r:id="rId9"/>
    <p:sldId id="281" r:id="rId10"/>
    <p:sldId id="267" r:id="rId11"/>
    <p:sldId id="269" r:id="rId12"/>
    <p:sldId id="268" r:id="rId13"/>
    <p:sldId id="273" r:id="rId14"/>
    <p:sldId id="271" r:id="rId15"/>
    <p:sldId id="272" r:id="rId16"/>
    <p:sldId id="276" r:id="rId17"/>
    <p:sldId id="258" r:id="rId18"/>
    <p:sldId id="265" r:id="rId19"/>
    <p:sldId id="260" r:id="rId20"/>
    <p:sldId id="270" r:id="rId21"/>
    <p:sldId id="262" r:id="rId22"/>
    <p:sldId id="26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p:scale>
          <a:sx n="68" d="100"/>
          <a:sy n="68" d="100"/>
        </p:scale>
        <p:origin x="2384" y="680"/>
      </p:cViewPr>
      <p:guideLst>
        <p:guide orient="horz" pos="2160"/>
        <p:guide pos="2880"/>
      </p:guideLst>
    </p:cSldViewPr>
  </p:slideViewPr>
  <p:notesTextViewPr>
    <p:cViewPr>
      <p:scale>
        <a:sx n="100" d="100"/>
        <a:sy n="100" d="100"/>
      </p:scale>
      <p:origin x="0" y="0"/>
    </p:cViewPr>
  </p:notesTextViewPr>
  <p:sorterViewPr>
    <p:cViewPr>
      <p:scale>
        <a:sx n="335" d="100"/>
        <a:sy n="33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34D06-F8E8-DB48-BFF0-6F505FB2DC98}" type="datetimeFigureOut">
              <a:rPr lang="en-US" smtClean="0"/>
              <a:t>7/22/16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BB414-63EB-4A4D-A1C4-5AFE7312F521}" type="slidenum">
              <a:rPr lang="en-US" smtClean="0"/>
              <a:t>‹#›</a:t>
            </a:fld>
            <a:endParaRPr lang="en-US"/>
          </a:p>
        </p:txBody>
      </p:sp>
    </p:spTree>
    <p:extLst>
      <p:ext uri="{BB962C8B-B14F-4D97-AF65-F5344CB8AC3E}">
        <p14:creationId xmlns:p14="http://schemas.microsoft.com/office/powerpoint/2010/main" val="32748733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field of community health is anchored</a:t>
            </a:r>
            <a:r>
              <a:rPr lang="en-US" baseline="0" dirty="0" smtClean="0"/>
              <a:t> in a rich history of innovations in public health methods and programs directed at reducing risk factor prevalence, decreasing acute and chronic disease burden and  injury occurrence and promoting health</a:t>
            </a:r>
            <a:endParaRPr lang="en-US" dirty="0"/>
          </a:p>
        </p:txBody>
      </p:sp>
      <p:sp>
        <p:nvSpPr>
          <p:cNvPr id="4" name="Slide Number Placeholder 3"/>
          <p:cNvSpPr>
            <a:spLocks noGrp="1"/>
          </p:cNvSpPr>
          <p:nvPr>
            <p:ph type="sldNum" sz="quarter" idx="10"/>
          </p:nvPr>
        </p:nvSpPr>
        <p:spPr/>
        <p:txBody>
          <a:bodyPr/>
          <a:lstStyle/>
          <a:p>
            <a:fld id="{7E7BB414-63EB-4A4D-A1C4-5AFE7312F521}" type="slidenum">
              <a:rPr lang="en-US" smtClean="0"/>
              <a:t>3</a:t>
            </a:fld>
            <a:endParaRPr lang="en-US"/>
          </a:p>
        </p:txBody>
      </p:sp>
    </p:spTree>
    <p:extLst>
      <p:ext uri="{BB962C8B-B14F-4D97-AF65-F5344CB8AC3E}">
        <p14:creationId xmlns:p14="http://schemas.microsoft.com/office/powerpoint/2010/main" val="69567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7DE22-AF44-7443-981C-856FD9C6EFF2}"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613741630"/>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7DE22-AF44-7443-981C-856FD9C6EFF2}"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1989716122"/>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7DE22-AF44-7443-981C-856FD9C6EFF2}"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4187725551"/>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7DE22-AF44-7443-981C-856FD9C6EFF2}"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2526826953"/>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7DE22-AF44-7443-981C-856FD9C6EFF2}"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831090800"/>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7DE22-AF44-7443-981C-856FD9C6EFF2}"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3005108611"/>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7DE22-AF44-7443-981C-856FD9C6EFF2}" type="datetimeFigureOut">
              <a:rPr lang="en-US" smtClean="0"/>
              <a:t>7/22/16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2900528909"/>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7DE22-AF44-7443-981C-856FD9C6EFF2}" type="datetimeFigureOut">
              <a:rPr lang="en-US" smtClean="0"/>
              <a:t>7/22/16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2960904013"/>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7DE22-AF44-7443-981C-856FD9C6EFF2}" type="datetimeFigureOut">
              <a:rPr lang="en-US" smtClean="0"/>
              <a:t>7/22/16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1462317173"/>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7DE22-AF44-7443-981C-856FD9C6EFF2}"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3686896116"/>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7DE22-AF44-7443-981C-856FD9C6EFF2}"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92AB2-D44B-A049-8FC4-1FCDCC66C55F}" type="slidenum">
              <a:rPr lang="en-US" smtClean="0"/>
              <a:t>‹#›</a:t>
            </a:fld>
            <a:endParaRPr lang="en-US"/>
          </a:p>
        </p:txBody>
      </p:sp>
    </p:spTree>
    <p:extLst>
      <p:ext uri="{BB962C8B-B14F-4D97-AF65-F5344CB8AC3E}">
        <p14:creationId xmlns:p14="http://schemas.microsoft.com/office/powerpoint/2010/main" val="2163381944"/>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7DE22-AF44-7443-981C-856FD9C6EFF2}" type="datetimeFigureOut">
              <a:rPr lang="en-US" smtClean="0"/>
              <a:t>7/22/16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92AB2-D44B-A049-8FC4-1FCDCC66C55F}" type="slidenum">
              <a:rPr lang="en-US" smtClean="0"/>
              <a:t>‹#›</a:t>
            </a:fld>
            <a:endParaRPr lang="en-US"/>
          </a:p>
        </p:txBody>
      </p:sp>
    </p:spTree>
    <p:extLst>
      <p:ext uri="{BB962C8B-B14F-4D97-AF65-F5344CB8AC3E}">
        <p14:creationId xmlns:p14="http://schemas.microsoft.com/office/powerpoint/2010/main" val="41132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307175"/>
          </a:xfrm>
        </p:spPr>
        <p:txBody>
          <a:bodyPr/>
          <a:lstStyle/>
          <a:p>
            <a:r>
              <a:rPr lang="en-US" dirty="0" smtClean="0"/>
              <a:t>Community Health Webinar </a:t>
            </a:r>
            <a:endParaRPr lang="en-US" dirty="0"/>
          </a:p>
        </p:txBody>
      </p:sp>
      <p:sp>
        <p:nvSpPr>
          <p:cNvPr id="5" name="Subtitle 4"/>
          <p:cNvSpPr>
            <a:spLocks noGrp="1"/>
          </p:cNvSpPr>
          <p:nvPr>
            <p:ph type="subTitle" idx="1"/>
          </p:nvPr>
        </p:nvSpPr>
        <p:spPr>
          <a:xfrm>
            <a:off x="429537" y="4747487"/>
            <a:ext cx="8714463" cy="1937779"/>
          </a:xfrm>
        </p:spPr>
        <p:txBody>
          <a:bodyPr>
            <a:normAutofit/>
          </a:bodyPr>
          <a:lstStyle/>
          <a:p>
            <a:r>
              <a:rPr lang="en-US" dirty="0" smtClean="0">
                <a:solidFill>
                  <a:schemeClr val="tx1"/>
                </a:solidFill>
              </a:rPr>
              <a:t>Presentation by: Mrs. Joyce Kilikpo Jarwolo</a:t>
            </a:r>
          </a:p>
          <a:p>
            <a:r>
              <a:rPr lang="en-US" dirty="0" smtClean="0">
                <a:solidFill>
                  <a:schemeClr val="tx1"/>
                </a:solidFill>
              </a:rPr>
              <a:t>Executive Director Public Health Initiative Liberia</a:t>
            </a:r>
          </a:p>
          <a:p>
            <a:r>
              <a:rPr lang="en-US" dirty="0" smtClean="0">
                <a:solidFill>
                  <a:schemeClr val="tx1"/>
                </a:solidFill>
              </a:rPr>
              <a:t>Date: July 25</a:t>
            </a:r>
            <a:r>
              <a:rPr lang="en-US" baseline="30000" dirty="0" smtClean="0">
                <a:solidFill>
                  <a:schemeClr val="tx1"/>
                </a:solidFill>
              </a:rPr>
              <a:t>th</a:t>
            </a:r>
            <a:r>
              <a:rPr lang="en-US" dirty="0" smtClean="0">
                <a:solidFill>
                  <a:schemeClr val="tx1"/>
                </a:solidFill>
              </a:rPr>
              <a:t> 2016</a:t>
            </a:r>
          </a:p>
          <a:p>
            <a:endParaRPr lang="en-US" dirty="0"/>
          </a:p>
        </p:txBody>
      </p:sp>
      <p:pic>
        <p:nvPicPr>
          <p:cNvPr id="7" name="Picture Placeholder 6" descr="Wall Murral.jpg"/>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429537" y="1643306"/>
            <a:ext cx="8028663" cy="3104181"/>
          </a:xfrm>
        </p:spPr>
      </p:pic>
    </p:spTree>
    <p:extLst>
      <p:ext uri="{BB962C8B-B14F-4D97-AF65-F5344CB8AC3E}">
        <p14:creationId xmlns:p14="http://schemas.microsoft.com/office/powerpoint/2010/main" val="3990170290"/>
      </p:ext>
    </p:extLst>
  </p:cSld>
  <p:clrMapOvr>
    <a:masterClrMapping/>
  </p:clrMapOvr>
  <mc:AlternateContent xmlns:mc="http://schemas.openxmlformats.org/markup-compatibility/2006" xmlns:p14="http://schemas.microsoft.com/office/powerpoint/2010/main">
    <mc:Choice Requires="p14">
      <p:transition spd="slow" p14:dur="3900" advClick="0" advTm="237">
        <p14:glitter pattern="hexagon"/>
      </p:transition>
    </mc:Choice>
    <mc:Fallback xmlns="">
      <p:transition xmlns:p14="http://schemas.microsoft.com/office/powerpoint/2010/main" spd="slow" advClick="0" advTm="23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PHIL</a:t>
            </a:r>
            <a:endParaRPr lang="en-US" dirty="0"/>
          </a:p>
        </p:txBody>
      </p:sp>
      <p:pic>
        <p:nvPicPr>
          <p:cNvPr id="5" name="Picture Placeholder 4" descr="SEA.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rot="5400000">
            <a:off x="4835956" y="2031639"/>
            <a:ext cx="4038600" cy="3663086"/>
          </a:xfrm>
        </p:spPr>
      </p:pic>
      <p:sp>
        <p:nvSpPr>
          <p:cNvPr id="6" name="Content Placeholder 5"/>
          <p:cNvSpPr>
            <a:spLocks noGrp="1"/>
          </p:cNvSpPr>
          <p:nvPr>
            <p:ph sz="half" idx="2"/>
          </p:nvPr>
        </p:nvSpPr>
        <p:spPr>
          <a:xfrm>
            <a:off x="205431" y="1843882"/>
            <a:ext cx="4818282" cy="4525963"/>
          </a:xfrm>
        </p:spPr>
        <p:txBody>
          <a:bodyPr/>
          <a:lstStyle/>
          <a:p>
            <a:r>
              <a:rPr lang="en-US" dirty="0" smtClean="0"/>
              <a:t>PHIL Stands for Public Health Initiative Liberia</a:t>
            </a:r>
          </a:p>
          <a:p>
            <a:r>
              <a:rPr lang="en-US" dirty="0" smtClean="0"/>
              <a:t>Established in 2011  with the mission to promote and enhance the quality of health service delivery through  leadership, partnership, innovation and capacity building</a:t>
            </a:r>
            <a:endParaRPr lang="en-US" dirty="0"/>
          </a:p>
        </p:txBody>
      </p:sp>
    </p:spTree>
    <p:extLst>
      <p:ext uri="{BB962C8B-B14F-4D97-AF65-F5344CB8AC3E}">
        <p14:creationId xmlns:p14="http://schemas.microsoft.com/office/powerpoint/2010/main" val="743149765"/>
      </p:ext>
    </p:extLst>
  </p:cSld>
  <p:clrMapOvr>
    <a:masterClrMapping/>
  </p:clrMapOvr>
  <mc:AlternateContent xmlns:mc="http://schemas.openxmlformats.org/markup-compatibility/2006" xmlns:p14="http://schemas.microsoft.com/office/powerpoint/2010/main">
    <mc:Choice Requires="p14">
      <p:transition spd="slow" p14:dur="3900" advClick="0" advTm="1774">
        <p14:glitter pattern="hexagon"/>
      </p:transition>
    </mc:Choice>
    <mc:Fallback xmlns="">
      <p:transition xmlns:p14="http://schemas.microsoft.com/office/powerpoint/2010/main" spd="slow" advClick="0" advTm="177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PHIL’s key Programs</a:t>
            </a:r>
            <a:endParaRPr lang="en-US" dirty="0"/>
          </a:p>
        </p:txBody>
      </p:sp>
      <p:pic>
        <p:nvPicPr>
          <p:cNvPr id="5" name="Picture Placeholder 4" descr="Y Choice.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457201" y="1600200"/>
            <a:ext cx="3427308" cy="3740543"/>
          </a:xfrm>
        </p:spPr>
      </p:pic>
      <p:sp>
        <p:nvSpPr>
          <p:cNvPr id="6" name="Content Placeholder 5"/>
          <p:cNvSpPr>
            <a:spLocks noGrp="1"/>
          </p:cNvSpPr>
          <p:nvPr>
            <p:ph sz="half" idx="2"/>
          </p:nvPr>
        </p:nvSpPr>
        <p:spPr>
          <a:xfrm>
            <a:off x="4495800" y="1600200"/>
            <a:ext cx="4648200" cy="5010370"/>
          </a:xfrm>
        </p:spPr>
        <p:txBody>
          <a:bodyPr>
            <a:normAutofit lnSpcReduction="10000"/>
          </a:bodyPr>
          <a:lstStyle/>
          <a:p>
            <a:r>
              <a:rPr lang="en-US" dirty="0" smtClean="0"/>
              <a:t>Integrated community Based Health Service Delivery</a:t>
            </a:r>
          </a:p>
          <a:p>
            <a:r>
              <a:rPr lang="en-US" dirty="0" smtClean="0"/>
              <a:t>Accountability in Health Care</a:t>
            </a:r>
          </a:p>
          <a:p>
            <a:r>
              <a:rPr lang="en-US" dirty="0" smtClean="0"/>
              <a:t>Research and Advocacy</a:t>
            </a:r>
          </a:p>
          <a:p>
            <a:r>
              <a:rPr lang="en-US" dirty="0" smtClean="0"/>
              <a:t>Adolescent sexual and reproductive Health- Youth Choice Initiative (Y-Choice)</a:t>
            </a:r>
          </a:p>
          <a:p>
            <a:r>
              <a:rPr lang="en-US" dirty="0" smtClean="0"/>
              <a:t>Water Sanitation and Hygiene ( WASH)</a:t>
            </a:r>
            <a:endParaRPr lang="en-US" dirty="0"/>
          </a:p>
        </p:txBody>
      </p:sp>
    </p:spTree>
    <p:extLst>
      <p:ext uri="{BB962C8B-B14F-4D97-AF65-F5344CB8AC3E}">
        <p14:creationId xmlns:p14="http://schemas.microsoft.com/office/powerpoint/2010/main" val="3269393105"/>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interventions</a:t>
            </a:r>
            <a:endParaRPr lang="en-US" dirty="0"/>
          </a:p>
        </p:txBody>
      </p:sp>
      <p:pic>
        <p:nvPicPr>
          <p:cNvPr id="5" name="Picture Placeholder 4" descr="IMG_1204.JPG">
            <a:hlinkClick r:id="" action="ppaction://noaction">
              <a:snd r:embed="rId2" name="Chimes"/>
            </a:hlinkClick>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half" idx="2"/>
          </p:nvPr>
        </p:nvSpPr>
        <p:spPr>
          <a:xfrm>
            <a:off x="4495801" y="1600200"/>
            <a:ext cx="4431096" cy="4730262"/>
          </a:xfrm>
        </p:spPr>
        <p:txBody>
          <a:bodyPr>
            <a:normAutofit fontScale="92500" lnSpcReduction="10000"/>
          </a:bodyPr>
          <a:lstStyle/>
          <a:p>
            <a:r>
              <a:rPr lang="en-US" dirty="0" smtClean="0"/>
              <a:t>Integrated community Based Health Service Delivery-  work on issues of maternal, new born , child and reproductive health through mothers club, community health committees- key issues targeted are Malaria, Diarrhea, prevention of death in pregnancy, HIV&amp; AIDS, Tuberculosis, Family Planning, Vaccination, etc</a:t>
            </a:r>
            <a:endParaRPr lang="en-US" dirty="0"/>
          </a:p>
        </p:txBody>
      </p:sp>
    </p:spTree>
    <p:extLst>
      <p:ext uri="{BB962C8B-B14F-4D97-AF65-F5344CB8AC3E}">
        <p14:creationId xmlns:p14="http://schemas.microsoft.com/office/powerpoint/2010/main" val="523568915"/>
      </p:ext>
    </p:extLst>
  </p:cSld>
  <p:clrMapOvr>
    <a:masterClrMapping/>
  </p:clrMapOvr>
  <mc:AlternateContent xmlns:mc="http://schemas.openxmlformats.org/markup-compatibility/2006" xmlns:p14="http://schemas.microsoft.com/office/powerpoint/2010/main">
    <mc:Choice Requires="p14">
      <p:transition spd="slow" p14:dur="3900" advClick="0" advTm="255">
        <p14:glitter pattern="hexagon"/>
      </p:transition>
    </mc:Choice>
    <mc:Fallback xmlns="">
      <p:transition xmlns:p14="http://schemas.microsoft.com/office/powerpoint/2010/main" spd="slow" advClick="0" advTm="25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Programs cont.’</a:t>
            </a:r>
            <a:endParaRPr lang="en-US" dirty="0"/>
          </a:p>
        </p:txBody>
      </p:sp>
      <p:pic>
        <p:nvPicPr>
          <p:cNvPr id="5" name="Picture Placeholder 4" descr="y choice firel.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57200" y="1755348"/>
            <a:ext cx="3427308" cy="4444395"/>
          </a:xfrm>
        </p:spPr>
      </p:pic>
      <p:sp>
        <p:nvSpPr>
          <p:cNvPr id="6" name="Content Placeholder 5"/>
          <p:cNvSpPr>
            <a:spLocks noGrp="1"/>
          </p:cNvSpPr>
          <p:nvPr>
            <p:ph sz="half" idx="2"/>
          </p:nvPr>
        </p:nvSpPr>
        <p:spPr>
          <a:xfrm>
            <a:off x="4052587" y="1600200"/>
            <a:ext cx="4634213" cy="4748935"/>
          </a:xfrm>
        </p:spPr>
        <p:txBody>
          <a:bodyPr>
            <a:normAutofit lnSpcReduction="10000"/>
          </a:bodyPr>
          <a:lstStyle/>
          <a:p>
            <a:r>
              <a:rPr lang="en-US" dirty="0" smtClean="0"/>
              <a:t>Adolescent sexual and reproductive health-  is a program design by young  people  to address sexual and reproductive health issues affecting young people. It is a platform use to engage service providers, policy makers and mobilize young people to take action in making choices that affect their health</a:t>
            </a:r>
            <a:endParaRPr lang="en-US" dirty="0"/>
          </a:p>
        </p:txBody>
      </p:sp>
    </p:spTree>
    <p:extLst>
      <p:ext uri="{BB962C8B-B14F-4D97-AF65-F5344CB8AC3E}">
        <p14:creationId xmlns:p14="http://schemas.microsoft.com/office/powerpoint/2010/main" val="982102768"/>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ychoice 2.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157881" y="855534"/>
            <a:ext cx="6984643" cy="5559426"/>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662504998"/>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Programs </a:t>
            </a:r>
            <a:r>
              <a:rPr lang="en-US" dirty="0" err="1" smtClean="0"/>
              <a:t>cont</a:t>
            </a:r>
            <a:r>
              <a:rPr lang="en-US" dirty="0" smtClean="0"/>
              <a:t>’</a:t>
            </a:r>
            <a:endParaRPr lang="en-US" dirty="0"/>
          </a:p>
        </p:txBody>
      </p:sp>
      <p:pic>
        <p:nvPicPr>
          <p:cNvPr id="5" name="Picture Placeholder 4" descr="phil.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half" idx="2"/>
          </p:nvPr>
        </p:nvSpPr>
        <p:spPr>
          <a:xfrm>
            <a:off x="4648200" y="1600200"/>
            <a:ext cx="4495800" cy="4711588"/>
          </a:xfrm>
        </p:spPr>
        <p:txBody>
          <a:bodyPr/>
          <a:lstStyle/>
          <a:p>
            <a:r>
              <a:rPr lang="en-US" dirty="0" smtClean="0"/>
              <a:t>Water , Sanitation and Hygiene-WASH; Works through school clubs and communities to promote access to safe drinking water, sanitations and hygiene among school kids and their communities</a:t>
            </a:r>
            <a:endParaRPr lang="en-US" dirty="0"/>
          </a:p>
        </p:txBody>
      </p:sp>
    </p:spTree>
    <p:extLst>
      <p:ext uri="{BB962C8B-B14F-4D97-AF65-F5344CB8AC3E}">
        <p14:creationId xmlns:p14="http://schemas.microsoft.com/office/powerpoint/2010/main" val="3185560766"/>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Programs Cont.</a:t>
            </a:r>
            <a:endParaRPr lang="en-US" dirty="0"/>
          </a:p>
        </p:txBody>
      </p:sp>
      <p:pic>
        <p:nvPicPr>
          <p:cNvPr id="5" name="Picture Placeholder 4" descr="DSCN1975.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half" idx="2"/>
          </p:nvPr>
        </p:nvSpPr>
        <p:spPr>
          <a:xfrm>
            <a:off x="4648199" y="1600200"/>
            <a:ext cx="4222671" cy="4525963"/>
          </a:xfrm>
        </p:spPr>
        <p:txBody>
          <a:bodyPr/>
          <a:lstStyle/>
          <a:p>
            <a:r>
              <a:rPr lang="en-US" dirty="0" smtClean="0"/>
              <a:t>Accountability in Health care- works through community structures called the health accountability committees using human right  based approach to improve health services, </a:t>
            </a:r>
            <a:endParaRPr lang="en-US" dirty="0"/>
          </a:p>
        </p:txBody>
      </p:sp>
    </p:spTree>
    <p:extLst>
      <p:ext uri="{BB962C8B-B14F-4D97-AF65-F5344CB8AC3E}">
        <p14:creationId xmlns:p14="http://schemas.microsoft.com/office/powerpoint/2010/main" val="919267146"/>
      </p:ext>
    </p:extLst>
  </p:cSld>
  <p:clrMapOvr>
    <a:masterClrMapping/>
  </p:clrMapOvr>
  <mc:AlternateContent xmlns:mc="http://schemas.openxmlformats.org/markup-compatibility/2006" xmlns:p14="http://schemas.microsoft.com/office/powerpoint/2010/main">
    <mc:Choice Requires="p14">
      <p:transition spd="slow" p14:dur="3900" advClick="0" advTm="256">
        <p14:glitter pattern="hexagon"/>
      </p:transition>
    </mc:Choice>
    <mc:Fallback xmlns="">
      <p:transition xmlns:p14="http://schemas.microsoft.com/office/powerpoint/2010/main" spd="slow" advClick="0" advTm="256">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 for engaging in community health</a:t>
            </a:r>
            <a:endParaRPr lang="en-US" dirty="0"/>
          </a:p>
        </p:txBody>
      </p:sp>
      <p:pic>
        <p:nvPicPr>
          <p:cNvPr id="7" name="Picture Placeholder 6" descr="PHIL Distrobution.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sz="half" idx="2"/>
          </p:nvPr>
        </p:nvSpPr>
        <p:spPr/>
        <p:txBody>
          <a:bodyPr>
            <a:normAutofit/>
          </a:bodyPr>
          <a:lstStyle/>
          <a:p>
            <a:r>
              <a:rPr lang="en-US" dirty="0" smtClean="0"/>
              <a:t>Sign up to serve as community health volunteer</a:t>
            </a:r>
          </a:p>
        </p:txBody>
      </p:sp>
    </p:spTree>
    <p:extLst>
      <p:ext uri="{BB962C8B-B14F-4D97-AF65-F5344CB8AC3E}">
        <p14:creationId xmlns:p14="http://schemas.microsoft.com/office/powerpoint/2010/main" val="3562176274"/>
      </p:ext>
    </p:extLst>
  </p:cSld>
  <p:clrMapOvr>
    <a:masterClrMapping/>
  </p:clrMapOvr>
  <mc:AlternateContent xmlns:mc="http://schemas.openxmlformats.org/markup-compatibility/2006" xmlns:p14="http://schemas.microsoft.com/office/powerpoint/2010/main">
    <mc:Choice Requires="p14">
      <p:transition spd="slow" p14:dur="3900" advClick="0" advTm="276">
        <p14:glitter pattern="hexagon"/>
      </p:transition>
    </mc:Choice>
    <mc:Fallback xmlns="">
      <p:transition xmlns:p14="http://schemas.microsoft.com/office/powerpoint/2010/main" spd="slow" advClick="0" advTm="276">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Opportunities to engage in community health</a:t>
            </a:r>
            <a:endParaRPr lang="en-US" dirty="0"/>
          </a:p>
        </p:txBody>
      </p:sp>
      <p:pic>
        <p:nvPicPr>
          <p:cNvPr id="5" name="Picture Placeholder 4"/>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6" name="Content Placeholder 5"/>
          <p:cNvSpPr>
            <a:spLocks noGrp="1"/>
          </p:cNvSpPr>
          <p:nvPr>
            <p:ph sz="half" idx="2"/>
          </p:nvPr>
        </p:nvSpPr>
        <p:spPr>
          <a:xfrm>
            <a:off x="4648200" y="1600200"/>
            <a:ext cx="4316048" cy="4525963"/>
          </a:xfrm>
        </p:spPr>
        <p:txBody>
          <a:bodyPr/>
          <a:lstStyle/>
          <a:p>
            <a:r>
              <a:rPr lang="en-US" dirty="0" smtClean="0"/>
              <a:t>Link/ connect </a:t>
            </a:r>
            <a:r>
              <a:rPr lang="en-US" dirty="0"/>
              <a:t>with local health services </a:t>
            </a:r>
            <a:r>
              <a:rPr lang="en-US" dirty="0" smtClean="0"/>
              <a:t>providers / organizations </a:t>
            </a:r>
            <a:r>
              <a:rPr lang="en-US" dirty="0"/>
              <a:t>in your community </a:t>
            </a:r>
          </a:p>
          <a:p>
            <a:r>
              <a:rPr lang="en-US" dirty="0" smtClean="0"/>
              <a:t> </a:t>
            </a:r>
            <a:r>
              <a:rPr lang="en-US" dirty="0"/>
              <a:t>identify how your skills and knowledge would help in addressing health issues in your community</a:t>
            </a:r>
          </a:p>
          <a:p>
            <a:endParaRPr lang="en-US" dirty="0"/>
          </a:p>
        </p:txBody>
      </p:sp>
    </p:spTree>
    <p:extLst>
      <p:ext uri="{BB962C8B-B14F-4D97-AF65-F5344CB8AC3E}">
        <p14:creationId xmlns:p14="http://schemas.microsoft.com/office/powerpoint/2010/main" val="1105214468"/>
      </p:ext>
    </p:extLst>
  </p:cSld>
  <p:clrMapOvr>
    <a:masterClrMapping/>
  </p:clrMapOvr>
  <mc:AlternateContent xmlns:mc="http://schemas.openxmlformats.org/markup-compatibility/2006" xmlns:p14="http://schemas.microsoft.com/office/powerpoint/2010/main">
    <mc:Choice Requires="p14">
      <p:transition spd="slow" p14:dur="3900" advClick="0" advTm="263">
        <p14:glitter pattern="hexagon"/>
      </p:transition>
    </mc:Choice>
    <mc:Fallback xmlns="">
      <p:transition xmlns:p14="http://schemas.microsoft.com/office/powerpoint/2010/main" spd="slow" advClick="0" advTm="26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Opportunity to engage in community health</a:t>
            </a:r>
            <a:endParaRPr lang="en-US" dirty="0"/>
          </a:p>
        </p:txBody>
      </p:sp>
      <p:pic>
        <p:nvPicPr>
          <p:cNvPr id="5" name="Picture Placeholder 4" descr="Distribution PHIL 1.jpe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half" idx="2"/>
          </p:nvPr>
        </p:nvSpPr>
        <p:spPr/>
        <p:txBody>
          <a:bodyPr/>
          <a:lstStyle/>
          <a:p>
            <a:r>
              <a:rPr lang="en-US" dirty="0" smtClean="0"/>
              <a:t>Serve as local volunteer during emergencies </a:t>
            </a:r>
            <a:endParaRPr lang="en-US" dirty="0"/>
          </a:p>
        </p:txBody>
      </p:sp>
    </p:spTree>
    <p:extLst>
      <p:ext uri="{BB962C8B-B14F-4D97-AF65-F5344CB8AC3E}">
        <p14:creationId xmlns:p14="http://schemas.microsoft.com/office/powerpoint/2010/main" val="2413419410"/>
      </p:ext>
    </p:extLst>
  </p:cSld>
  <p:clrMapOvr>
    <a:masterClrMapping/>
  </p:clrMapOvr>
  <mc:AlternateContent xmlns:mc="http://schemas.openxmlformats.org/markup-compatibility/2006" xmlns:p14="http://schemas.microsoft.com/office/powerpoint/2010/main">
    <mc:Choice Requires="p14">
      <p:transition spd="slow" p14:dur="3900" advClick="0" advTm="206">
        <p14:glitter pattern="hexagon"/>
      </p:transition>
    </mc:Choice>
    <mc:Fallback xmlns="">
      <p:transition xmlns:p14="http://schemas.microsoft.com/office/powerpoint/2010/main" spd="slow" advClick="0" advTm="20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a:t>
            </a:r>
            <a:endParaRPr lang="en-US" dirty="0"/>
          </a:p>
        </p:txBody>
      </p:sp>
      <p:sp>
        <p:nvSpPr>
          <p:cNvPr id="3" name="Content Placeholder 2"/>
          <p:cNvSpPr>
            <a:spLocks noGrp="1"/>
          </p:cNvSpPr>
          <p:nvPr>
            <p:ph idx="1"/>
          </p:nvPr>
        </p:nvSpPr>
        <p:spPr>
          <a:xfrm>
            <a:off x="149405" y="1730917"/>
            <a:ext cx="8702790" cy="4525963"/>
          </a:xfrm>
        </p:spPr>
        <p:txBody>
          <a:bodyPr/>
          <a:lstStyle/>
          <a:p>
            <a:r>
              <a:rPr lang="en-US" dirty="0" smtClean="0"/>
              <a:t>Definitions of  terms –Community and Community health</a:t>
            </a:r>
          </a:p>
          <a:p>
            <a:r>
              <a:rPr lang="en-US" dirty="0" smtClean="0"/>
              <a:t>Steps in establishing a community health project</a:t>
            </a:r>
          </a:p>
          <a:p>
            <a:r>
              <a:rPr lang="en-US" dirty="0" smtClean="0"/>
              <a:t>Tips for getting funding</a:t>
            </a:r>
          </a:p>
          <a:p>
            <a:r>
              <a:rPr lang="en-US" dirty="0" smtClean="0"/>
              <a:t>About PHIL</a:t>
            </a:r>
          </a:p>
          <a:p>
            <a:r>
              <a:rPr lang="en-US" dirty="0" smtClean="0"/>
              <a:t>PHIL Key Programs</a:t>
            </a:r>
          </a:p>
          <a:p>
            <a:r>
              <a:rPr lang="en-US" dirty="0" smtClean="0"/>
              <a:t>Opportunities to engage in community health</a:t>
            </a:r>
            <a:endParaRPr lang="en-US" dirty="0"/>
          </a:p>
        </p:txBody>
      </p:sp>
    </p:spTree>
    <p:extLst>
      <p:ext uri="{BB962C8B-B14F-4D97-AF65-F5344CB8AC3E}">
        <p14:creationId xmlns:p14="http://schemas.microsoft.com/office/powerpoint/2010/main" val="1646603984"/>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Opportunities to engage in Community Health</a:t>
            </a:r>
            <a:endParaRPr lang="en-US" dirty="0"/>
          </a:p>
        </p:txBody>
      </p:sp>
      <p:pic>
        <p:nvPicPr>
          <p:cNvPr id="5" name="Picture Placeholder 4" descr="Y Choice"/>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6" name="Content Placeholder 5"/>
          <p:cNvSpPr>
            <a:spLocks noGrp="1"/>
          </p:cNvSpPr>
          <p:nvPr>
            <p:ph sz="half" idx="2"/>
          </p:nvPr>
        </p:nvSpPr>
        <p:spPr/>
        <p:txBody>
          <a:bodyPr/>
          <a:lstStyle/>
          <a:p>
            <a:r>
              <a:rPr lang="en-US" dirty="0" smtClean="0"/>
              <a:t>Sign up as Peer educator in your community</a:t>
            </a:r>
            <a:endParaRPr lang="en-US" dirty="0"/>
          </a:p>
        </p:txBody>
      </p:sp>
    </p:spTree>
    <p:extLst>
      <p:ext uri="{BB962C8B-B14F-4D97-AF65-F5344CB8AC3E}">
        <p14:creationId xmlns:p14="http://schemas.microsoft.com/office/powerpoint/2010/main" val="602309917"/>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Opportunities to engage in Community Health</a:t>
            </a:r>
            <a:endParaRPr lang="en-US" dirty="0"/>
          </a:p>
        </p:txBody>
      </p:sp>
      <p:pic>
        <p:nvPicPr>
          <p:cNvPr id="5" name="Picture Placeholder 4" descr="HandWashing demonstration during training.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half" idx="2"/>
          </p:nvPr>
        </p:nvSpPr>
        <p:spPr/>
        <p:txBody>
          <a:bodyPr/>
          <a:lstStyle/>
          <a:p>
            <a:r>
              <a:rPr lang="en-US" dirty="0" smtClean="0"/>
              <a:t>Take actions in your home and community to promote health and well being</a:t>
            </a:r>
            <a:endParaRPr lang="en-US" dirty="0"/>
          </a:p>
        </p:txBody>
      </p:sp>
    </p:spTree>
    <p:extLst>
      <p:ext uri="{BB962C8B-B14F-4D97-AF65-F5344CB8AC3E}">
        <p14:creationId xmlns:p14="http://schemas.microsoft.com/office/powerpoint/2010/main" val="102588060"/>
      </p:ext>
    </p:extLst>
  </p:cSld>
  <p:clrMapOvr>
    <a:masterClrMapping/>
  </p:clrMapOvr>
  <mc:AlternateContent xmlns:mc="http://schemas.openxmlformats.org/markup-compatibility/2006" xmlns:p14="http://schemas.microsoft.com/office/powerpoint/2010/main">
    <mc:Choice Requires="p14">
      <p:transition spd="slow" p14:dur="3900" advClick="0" advTm="230">
        <p14:glitter pattern="hexagon"/>
      </p:transition>
    </mc:Choice>
    <mc:Fallback xmlns="">
      <p:transition xmlns:p14="http://schemas.microsoft.com/office/powerpoint/2010/main" spd="slow" advClick="0" advTm="23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Thank You!</a:t>
            </a:r>
            <a:br>
              <a:rPr lang="en-US" dirty="0" smtClean="0"/>
            </a:br>
            <a:r>
              <a:rPr lang="en-US" dirty="0" smtClean="0"/>
              <a:t>Questions???</a:t>
            </a:r>
            <a:endParaRPr lang="en-US" dirty="0"/>
          </a:p>
        </p:txBody>
      </p:sp>
      <p:pic>
        <p:nvPicPr>
          <p:cNvPr id="5" name="Picture Placeholder 4" descr="IMG_143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59074" y="1600200"/>
            <a:ext cx="7827726" cy="4525963"/>
          </a:xfrm>
        </p:spPr>
      </p:pic>
    </p:spTree>
    <p:extLst>
      <p:ext uri="{BB962C8B-B14F-4D97-AF65-F5344CB8AC3E}">
        <p14:creationId xmlns:p14="http://schemas.microsoft.com/office/powerpoint/2010/main" val="1987652524"/>
      </p:ext>
    </p:extLst>
  </p:cSld>
  <p:clrMapOvr>
    <a:masterClrMapping/>
  </p:clrMapOvr>
  <mc:AlternateContent xmlns:mc="http://schemas.openxmlformats.org/markup-compatibility/2006" xmlns:p14="http://schemas.microsoft.com/office/powerpoint/2010/main">
    <mc:Choice Requires="p14">
      <p:transition spd="slow" p14:dur="3900" advClick="0" advTm="197">
        <p14:glitter pattern="hexagon"/>
      </p:transition>
    </mc:Choice>
    <mc:Fallback xmlns="">
      <p:transition xmlns:p14="http://schemas.microsoft.com/office/powerpoint/2010/main" spd="slow" advClick="0" advTm="19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community health</a:t>
            </a:r>
            <a:endParaRPr lang="en-US" dirty="0"/>
          </a:p>
        </p:txBody>
      </p:sp>
      <p:sp>
        <p:nvSpPr>
          <p:cNvPr id="3" name="Content Placeholder 2"/>
          <p:cNvSpPr>
            <a:spLocks noGrp="1"/>
          </p:cNvSpPr>
          <p:nvPr>
            <p:ph idx="1"/>
          </p:nvPr>
        </p:nvSpPr>
        <p:spPr>
          <a:xfrm>
            <a:off x="186755" y="1600200"/>
            <a:ext cx="8740141" cy="4935675"/>
          </a:xfrm>
        </p:spPr>
        <p:txBody>
          <a:bodyPr>
            <a:normAutofit lnSpcReduction="10000"/>
          </a:bodyPr>
          <a:lstStyle/>
          <a:p>
            <a:r>
              <a:rPr lang="en-US" b="1" dirty="0" smtClean="0"/>
              <a:t>Community</a:t>
            </a:r>
            <a:r>
              <a:rPr lang="en-US" dirty="0" smtClean="0"/>
              <a:t> is defined as a group of inhabitants living in somewhat localized area under the same general regulations  and having common norms, values, and organizations – Green and </a:t>
            </a:r>
            <a:r>
              <a:rPr lang="en-US" dirty="0" err="1" smtClean="0"/>
              <a:t>Ottoson</a:t>
            </a:r>
            <a:r>
              <a:rPr lang="en-US" dirty="0" smtClean="0"/>
              <a:t>, 1999)</a:t>
            </a:r>
          </a:p>
          <a:p>
            <a:r>
              <a:rPr lang="en-US" b="1" dirty="0" smtClean="0"/>
              <a:t>Community Health </a:t>
            </a:r>
            <a:r>
              <a:rPr lang="en-US" dirty="0" smtClean="0"/>
              <a:t>refers to the health status of a defined group </a:t>
            </a:r>
            <a:r>
              <a:rPr lang="en-US" dirty="0"/>
              <a:t>o</a:t>
            </a:r>
            <a:r>
              <a:rPr lang="en-US" dirty="0" smtClean="0"/>
              <a:t>f people and actions and conditions , both private and public ( government) to promote and protect  and preserve their health- McKenzie et al, 2005</a:t>
            </a:r>
          </a:p>
          <a:p>
            <a:endParaRPr lang="en-US" dirty="0"/>
          </a:p>
          <a:p>
            <a:endParaRPr lang="en-US" dirty="0"/>
          </a:p>
        </p:txBody>
      </p:sp>
    </p:spTree>
    <p:extLst>
      <p:ext uri="{BB962C8B-B14F-4D97-AF65-F5344CB8AC3E}">
        <p14:creationId xmlns:p14="http://schemas.microsoft.com/office/powerpoint/2010/main" val="2154858790"/>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starting a community health project</a:t>
            </a:r>
            <a:endParaRPr lang="en-US" dirty="0"/>
          </a:p>
        </p:txBody>
      </p:sp>
      <p:sp>
        <p:nvSpPr>
          <p:cNvPr id="3" name="Content Placeholder 2"/>
          <p:cNvSpPr>
            <a:spLocks noGrp="1"/>
          </p:cNvSpPr>
          <p:nvPr>
            <p:ph idx="1"/>
          </p:nvPr>
        </p:nvSpPr>
        <p:spPr>
          <a:xfrm>
            <a:off x="457200" y="1176458"/>
            <a:ext cx="8229600" cy="4949706"/>
          </a:xfrm>
        </p:spPr>
        <p:txBody>
          <a:bodyPr>
            <a:normAutofit fontScale="77500" lnSpcReduction="20000"/>
          </a:bodyPr>
          <a:lstStyle/>
          <a:p>
            <a:endParaRPr lang="en-US" dirty="0" smtClean="0"/>
          </a:p>
          <a:p>
            <a:pPr marL="0" indent="0">
              <a:buNone/>
            </a:pPr>
            <a:r>
              <a:rPr lang="en-US" dirty="0" smtClean="0"/>
              <a:t>Step1 </a:t>
            </a:r>
            <a:endParaRPr lang="en-US" dirty="0"/>
          </a:p>
          <a:p>
            <a:pPr>
              <a:buFont typeface="Wingdings" charset="2"/>
              <a:buChar char="ü"/>
            </a:pPr>
            <a:r>
              <a:rPr lang="en-US" dirty="0" smtClean="0"/>
              <a:t>   Before you begin your project it is important to Identify or discover  the issues facing your community in terms of health by visiting the nearest health facilities..  if there are are already activities ongoing  or project being implemented in your community perhaps you can join in</a:t>
            </a:r>
          </a:p>
          <a:p>
            <a:pPr marL="0" indent="0">
              <a:buNone/>
            </a:pPr>
            <a:r>
              <a:rPr lang="en-US" dirty="0" smtClean="0"/>
              <a:t>Step 2</a:t>
            </a:r>
          </a:p>
          <a:p>
            <a:r>
              <a:rPr lang="en-US" dirty="0" smtClean="0"/>
              <a:t>Once you have identify the issues conduct an assessment  , this can be either survey or a focus group discussion on the issues so as to understand why  and how you could mobilize your community to address the issue </a:t>
            </a:r>
            <a:r>
              <a:rPr lang="en-US" dirty="0" err="1" smtClean="0"/>
              <a:t>idenitified</a:t>
            </a:r>
            <a:endParaRPr lang="en-US" dirty="0"/>
          </a:p>
        </p:txBody>
      </p:sp>
    </p:spTree>
    <p:extLst>
      <p:ext uri="{BB962C8B-B14F-4D97-AF65-F5344CB8AC3E}">
        <p14:creationId xmlns:p14="http://schemas.microsoft.com/office/powerpoint/2010/main" val="1018221736"/>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Continue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rgbClr val="FF0000"/>
                </a:solidFill>
              </a:rPr>
              <a:t>Step 3</a:t>
            </a:r>
          </a:p>
          <a:p>
            <a:r>
              <a:rPr lang="en-US" dirty="0" smtClean="0">
                <a:solidFill>
                  <a:srgbClr val="3366FF"/>
                </a:solidFill>
              </a:rPr>
              <a:t>Analyse</a:t>
            </a:r>
            <a:r>
              <a:rPr lang="en-US" dirty="0" smtClean="0"/>
              <a:t> your report and </a:t>
            </a:r>
            <a:r>
              <a:rPr lang="en-US" dirty="0" smtClean="0">
                <a:solidFill>
                  <a:srgbClr val="FF0000"/>
                </a:solidFill>
              </a:rPr>
              <a:t>finalize</a:t>
            </a:r>
            <a:r>
              <a:rPr lang="en-US" dirty="0" smtClean="0"/>
              <a:t> your ideas </a:t>
            </a:r>
          </a:p>
          <a:p>
            <a:pPr marL="0" indent="0">
              <a:buNone/>
            </a:pPr>
            <a:r>
              <a:rPr lang="en-US" dirty="0" smtClean="0"/>
              <a:t>Step4</a:t>
            </a:r>
          </a:p>
          <a:p>
            <a:pPr marL="0" indent="0">
              <a:buNone/>
            </a:pPr>
            <a:r>
              <a:rPr lang="en-US" dirty="0" smtClean="0"/>
              <a:t> </a:t>
            </a:r>
            <a:r>
              <a:rPr lang="en-US" dirty="0"/>
              <a:t>E</a:t>
            </a:r>
            <a:r>
              <a:rPr lang="en-US" dirty="0" smtClean="0"/>
              <a:t>stablish  or work with a </a:t>
            </a:r>
            <a:r>
              <a:rPr lang="en-US" dirty="0" smtClean="0">
                <a:solidFill>
                  <a:srgbClr val="FF0000"/>
                </a:solidFill>
              </a:rPr>
              <a:t>community group </a:t>
            </a:r>
            <a:r>
              <a:rPr lang="en-US" dirty="0" smtClean="0"/>
              <a:t>if non is existing to implement your ideas</a:t>
            </a:r>
          </a:p>
          <a:p>
            <a:pPr marL="0" indent="0">
              <a:buNone/>
            </a:pPr>
            <a:r>
              <a:rPr lang="en-US" b="1" dirty="0" smtClean="0">
                <a:solidFill>
                  <a:srgbClr val="FF0000"/>
                </a:solidFill>
              </a:rPr>
              <a:t>Step 4</a:t>
            </a:r>
          </a:p>
          <a:p>
            <a:pPr marL="0" indent="0">
              <a:buNone/>
            </a:pPr>
            <a:r>
              <a:rPr lang="en-US" dirty="0" smtClean="0">
                <a:solidFill>
                  <a:srgbClr val="FF0000"/>
                </a:solidFill>
              </a:rPr>
              <a:t>Contact organizations </a:t>
            </a:r>
            <a:r>
              <a:rPr lang="en-US" dirty="0" smtClean="0"/>
              <a:t>or people with </a:t>
            </a:r>
            <a:r>
              <a:rPr lang="en-US" dirty="0" smtClean="0">
                <a:solidFill>
                  <a:srgbClr val="3366FF"/>
                </a:solidFill>
              </a:rPr>
              <a:t>expertise</a:t>
            </a:r>
            <a:r>
              <a:rPr lang="en-US" dirty="0" smtClean="0"/>
              <a:t> to help you organize your ideas along with your community group.</a:t>
            </a:r>
            <a:endParaRPr lang="en-US" dirty="0"/>
          </a:p>
        </p:txBody>
      </p:sp>
    </p:spTree>
    <p:extLst>
      <p:ext uri="{BB962C8B-B14F-4D97-AF65-F5344CB8AC3E}">
        <p14:creationId xmlns:p14="http://schemas.microsoft.com/office/powerpoint/2010/main" val="749787989"/>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080"/>
          </a:xfrm>
        </p:spPr>
        <p:txBody>
          <a:bodyPr>
            <a:normAutofit fontScale="90000"/>
          </a:bodyPr>
          <a:lstStyle/>
          <a:p>
            <a:r>
              <a:rPr lang="en-US" dirty="0" smtClean="0"/>
              <a:t>Steps Continue</a:t>
            </a:r>
            <a:endParaRPr lang="en-US" dirty="0"/>
          </a:p>
        </p:txBody>
      </p:sp>
      <p:sp>
        <p:nvSpPr>
          <p:cNvPr id="3" name="Content Placeholder 2"/>
          <p:cNvSpPr>
            <a:spLocks noGrp="1"/>
          </p:cNvSpPr>
          <p:nvPr>
            <p:ph idx="1"/>
          </p:nvPr>
        </p:nvSpPr>
        <p:spPr>
          <a:xfrm>
            <a:off x="1" y="989718"/>
            <a:ext cx="9144000" cy="5732896"/>
          </a:xfrm>
        </p:spPr>
        <p:txBody>
          <a:bodyPr>
            <a:normAutofit fontScale="92500" lnSpcReduction="10000"/>
          </a:bodyPr>
          <a:lstStyle/>
          <a:p>
            <a:pPr marL="0" indent="0">
              <a:buNone/>
            </a:pPr>
            <a:r>
              <a:rPr lang="en-US" b="1" dirty="0" smtClean="0">
                <a:solidFill>
                  <a:srgbClr val="FF0000"/>
                </a:solidFill>
              </a:rPr>
              <a:t>Step 5</a:t>
            </a:r>
          </a:p>
          <a:p>
            <a:r>
              <a:rPr lang="en-US" dirty="0" smtClean="0"/>
              <a:t>Plan your project</a:t>
            </a:r>
          </a:p>
          <a:p>
            <a:pPr marL="0" indent="0">
              <a:buNone/>
            </a:pPr>
            <a:r>
              <a:rPr lang="en-US" dirty="0" smtClean="0"/>
              <a:t>As a group write down your goals- what do you want to achieve, how will you  achieve it and when do you hope to achieve it ? Who are you going to target. Make your Objectives SMART</a:t>
            </a:r>
          </a:p>
          <a:p>
            <a:pPr marL="0" indent="0">
              <a:buNone/>
            </a:pPr>
            <a:r>
              <a:rPr lang="en-US" dirty="0" smtClean="0">
                <a:solidFill>
                  <a:srgbClr val="3366FF"/>
                </a:solidFill>
              </a:rPr>
              <a:t>S- </a:t>
            </a:r>
            <a:r>
              <a:rPr lang="en-US" dirty="0" smtClean="0"/>
              <a:t>make it Specific</a:t>
            </a:r>
          </a:p>
          <a:p>
            <a:pPr marL="0" indent="0">
              <a:buNone/>
            </a:pPr>
            <a:r>
              <a:rPr lang="en-US" dirty="0" smtClean="0">
                <a:solidFill>
                  <a:srgbClr val="FF0000"/>
                </a:solidFill>
              </a:rPr>
              <a:t>M</a:t>
            </a:r>
            <a:r>
              <a:rPr lang="en-US" dirty="0" smtClean="0"/>
              <a:t>- Measureable</a:t>
            </a:r>
          </a:p>
          <a:p>
            <a:pPr marL="0" indent="0">
              <a:buNone/>
            </a:pPr>
            <a:r>
              <a:rPr lang="en-US" dirty="0" smtClean="0">
                <a:solidFill>
                  <a:srgbClr val="3366FF"/>
                </a:solidFill>
              </a:rPr>
              <a:t>A</a:t>
            </a:r>
            <a:r>
              <a:rPr lang="en-US" dirty="0" smtClean="0"/>
              <a:t>-Achievable( Don</a:t>
            </a:r>
            <a:r>
              <a:rPr lang="fr-FR" dirty="0" smtClean="0"/>
              <a:t>’</a:t>
            </a:r>
            <a:r>
              <a:rPr lang="en-US" dirty="0" smtClean="0"/>
              <a:t>t be over ambitious)</a:t>
            </a:r>
          </a:p>
          <a:p>
            <a:pPr marL="0" indent="0">
              <a:buNone/>
            </a:pPr>
            <a:r>
              <a:rPr lang="en-US" dirty="0" smtClean="0">
                <a:solidFill>
                  <a:srgbClr val="FF0000"/>
                </a:solidFill>
              </a:rPr>
              <a:t>R</a:t>
            </a:r>
            <a:r>
              <a:rPr lang="en-US" dirty="0" smtClean="0"/>
              <a:t>-Realistic</a:t>
            </a:r>
          </a:p>
          <a:p>
            <a:pPr marL="0" indent="0">
              <a:buNone/>
            </a:pPr>
            <a:r>
              <a:rPr lang="en-US" dirty="0" smtClean="0">
                <a:solidFill>
                  <a:srgbClr val="3366FF"/>
                </a:solidFill>
              </a:rPr>
              <a:t>T</a:t>
            </a:r>
            <a:r>
              <a:rPr lang="en-US" dirty="0" smtClean="0"/>
              <a:t>-Time bound ( Set deadlines to help guide and focus your activities</a:t>
            </a:r>
            <a:endParaRPr lang="en-US" dirty="0"/>
          </a:p>
        </p:txBody>
      </p:sp>
    </p:spTree>
    <p:extLst>
      <p:ext uri="{BB962C8B-B14F-4D97-AF65-F5344CB8AC3E}">
        <p14:creationId xmlns:p14="http://schemas.microsoft.com/office/powerpoint/2010/main" val="3488948703"/>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Continue</a:t>
            </a:r>
            <a:endParaRPr lang="en-US" dirty="0"/>
          </a:p>
        </p:txBody>
      </p:sp>
      <p:sp>
        <p:nvSpPr>
          <p:cNvPr id="3" name="Content Placeholder 2"/>
          <p:cNvSpPr>
            <a:spLocks noGrp="1"/>
          </p:cNvSpPr>
          <p:nvPr>
            <p:ph idx="1"/>
          </p:nvPr>
        </p:nvSpPr>
        <p:spPr>
          <a:xfrm>
            <a:off x="522214" y="1600200"/>
            <a:ext cx="8229600" cy="4525963"/>
          </a:xfrm>
        </p:spPr>
        <p:txBody>
          <a:bodyPr/>
          <a:lstStyle/>
          <a:p>
            <a:pPr marL="0" indent="0">
              <a:buNone/>
            </a:pPr>
            <a:r>
              <a:rPr lang="en-US" b="1" dirty="0" smtClean="0">
                <a:solidFill>
                  <a:srgbClr val="FF0000"/>
                </a:solidFill>
              </a:rPr>
              <a:t>Step 6</a:t>
            </a:r>
          </a:p>
          <a:p>
            <a:r>
              <a:rPr lang="en-US" dirty="0" smtClean="0"/>
              <a:t>Identify</a:t>
            </a:r>
            <a:r>
              <a:rPr lang="en-US" dirty="0" smtClean="0">
                <a:solidFill>
                  <a:srgbClr val="3366FF"/>
                </a:solidFill>
              </a:rPr>
              <a:t> </a:t>
            </a:r>
            <a:r>
              <a:rPr lang="en-US" dirty="0" smtClean="0"/>
              <a:t>how you will fund the activities. </a:t>
            </a:r>
            <a:r>
              <a:rPr lang="en-US" dirty="0" smtClean="0">
                <a:solidFill>
                  <a:srgbClr val="3366FF"/>
                </a:solidFill>
              </a:rPr>
              <a:t>Fundin</a:t>
            </a:r>
            <a:r>
              <a:rPr lang="en-US" dirty="0" smtClean="0"/>
              <a:t>g can be an issue for any community project  but will depend on the activities you want to undertake</a:t>
            </a:r>
          </a:p>
          <a:p>
            <a:pPr marL="0" indent="0">
              <a:buNone/>
            </a:pPr>
            <a:r>
              <a:rPr lang="en-US" dirty="0" smtClean="0"/>
              <a:t>You could do a simple fund raising event such as car wash </a:t>
            </a:r>
            <a:endParaRPr lang="en-US" dirty="0"/>
          </a:p>
        </p:txBody>
      </p:sp>
    </p:spTree>
    <p:extLst>
      <p:ext uri="{BB962C8B-B14F-4D97-AF65-F5344CB8AC3E}">
        <p14:creationId xmlns:p14="http://schemas.microsoft.com/office/powerpoint/2010/main" val="2150955648"/>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funding</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Define a need for funding( eg improving health of your community, or preventing teenage pregnancy among adolescent girls</a:t>
            </a:r>
          </a:p>
          <a:p>
            <a:r>
              <a:rPr lang="en-US" dirty="0" smtClean="0"/>
              <a:t>Identify shared goals with the institution you are seeking funding from</a:t>
            </a:r>
          </a:p>
          <a:p>
            <a:r>
              <a:rPr lang="en-US" dirty="0" smtClean="0"/>
              <a:t>State what is it you have or bring to the table ( human resource, network of motivated &amp; committed volunteers)</a:t>
            </a:r>
          </a:p>
          <a:p>
            <a:r>
              <a:rPr lang="en-US" dirty="0" smtClean="0"/>
              <a:t>State your status: are you a registered legal non governmental organization,</a:t>
            </a:r>
          </a:p>
          <a:p>
            <a:r>
              <a:rPr lang="en-US" dirty="0" smtClean="0"/>
              <a:t>Do you have a board, who are those on your board</a:t>
            </a:r>
          </a:p>
          <a:p>
            <a:r>
              <a:rPr lang="en-US" dirty="0" smtClean="0"/>
              <a:t>Do you have an office space or physical address </a:t>
            </a:r>
          </a:p>
          <a:p>
            <a:endParaRPr lang="en-US" dirty="0" smtClean="0"/>
          </a:p>
          <a:p>
            <a:pPr marL="0" indent="0">
              <a:buNone/>
            </a:pPr>
            <a:endParaRPr lang="en-US" dirty="0"/>
          </a:p>
        </p:txBody>
      </p:sp>
    </p:spTree>
    <p:extLst>
      <p:ext uri="{BB962C8B-B14F-4D97-AF65-F5344CB8AC3E}">
        <p14:creationId xmlns:p14="http://schemas.microsoft.com/office/powerpoint/2010/main" val="2778815230"/>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continue</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Step 7</a:t>
            </a:r>
          </a:p>
          <a:p>
            <a:pPr marL="0" indent="0">
              <a:buNone/>
            </a:pPr>
            <a:r>
              <a:rPr lang="en-US" b="1" dirty="0" smtClean="0">
                <a:solidFill>
                  <a:srgbClr val="FF0000"/>
                </a:solidFill>
              </a:rPr>
              <a:t>Publicity</a:t>
            </a:r>
          </a:p>
          <a:p>
            <a:pPr marL="0" indent="0">
              <a:buNone/>
            </a:pPr>
            <a:r>
              <a:rPr lang="en-US" dirty="0" smtClean="0"/>
              <a:t>Once you have plan your project , you need to promote it to the wider community before, during and after the </a:t>
            </a:r>
            <a:r>
              <a:rPr lang="en-US" smtClean="0"/>
              <a:t>project implementation</a:t>
            </a:r>
            <a:endParaRPr lang="en-US" dirty="0"/>
          </a:p>
        </p:txBody>
      </p:sp>
    </p:spTree>
    <p:extLst>
      <p:ext uri="{BB962C8B-B14F-4D97-AF65-F5344CB8AC3E}">
        <p14:creationId xmlns:p14="http://schemas.microsoft.com/office/powerpoint/2010/main" val="1205757250"/>
      </p:ext>
    </p:extLst>
  </p:cSld>
  <p:clrMapOvr>
    <a:masterClrMapping/>
  </p:clrMapOvr>
  <mc:AlternateContent xmlns:mc="http://schemas.openxmlformats.org/markup-compatibility/2006" xmlns:p14="http://schemas.microsoft.com/office/powerpoint/2010/main">
    <mc:Choice Requires="p14">
      <p:transition spd="slow" p14:dur="3900" advClick="0" advTm="1265">
        <p14:glitter pattern="hexagon"/>
      </p:transition>
    </mc:Choice>
    <mc:Fallback xmlns="">
      <p:transition xmlns:p14="http://schemas.microsoft.com/office/powerpoint/2010/main" spd="slow" advClick="0" advTm="1265">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TotalTime>
  <Words>884</Words>
  <Application>Microsoft Macintosh PowerPoint</Application>
  <PresentationFormat>On-screen Show (4:3)</PresentationFormat>
  <Paragraphs>82</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Wingdings</vt:lpstr>
      <vt:lpstr>Arial</vt:lpstr>
      <vt:lpstr>Office Theme</vt:lpstr>
      <vt:lpstr>Community Health Webinar </vt:lpstr>
      <vt:lpstr>Table of content</vt:lpstr>
      <vt:lpstr>Overview of community health</vt:lpstr>
      <vt:lpstr>Steps in starting a community health project</vt:lpstr>
      <vt:lpstr>Steps Continue</vt:lpstr>
      <vt:lpstr>Steps Continue</vt:lpstr>
      <vt:lpstr>Steps Continue</vt:lpstr>
      <vt:lpstr>Tips for funding</vt:lpstr>
      <vt:lpstr>Steps continue</vt:lpstr>
      <vt:lpstr>About PHIL</vt:lpstr>
      <vt:lpstr>PHIL’s key Programs</vt:lpstr>
      <vt:lpstr>Current interventions</vt:lpstr>
      <vt:lpstr>Key Programs cont.’</vt:lpstr>
      <vt:lpstr>PowerPoint Presentation</vt:lpstr>
      <vt:lpstr>Key Programs cont’</vt:lpstr>
      <vt:lpstr>Key Programs Cont.</vt:lpstr>
      <vt:lpstr>Opportunities for engaging in community health</vt:lpstr>
      <vt:lpstr>Opportunities to engage in community health</vt:lpstr>
      <vt:lpstr>Opportunity to engage in community health</vt:lpstr>
      <vt:lpstr>Opportunities to engage in Community Health</vt:lpstr>
      <vt:lpstr>Opportunities to engage in Community Health</vt:lpstr>
      <vt:lpstr>Thank You! Questions???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Kilikpo</dc:creator>
  <cp:lastModifiedBy>Microsoft Office User</cp:lastModifiedBy>
  <cp:revision>25</cp:revision>
  <dcterms:created xsi:type="dcterms:W3CDTF">2016-07-06T17:50:22Z</dcterms:created>
  <dcterms:modified xsi:type="dcterms:W3CDTF">2016-07-22T15:27:20Z</dcterms:modified>
</cp:coreProperties>
</file>