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3" r:id="rId4"/>
    <p:sldId id="258" r:id="rId5"/>
    <p:sldId id="259" r:id="rId6"/>
    <p:sldId id="264" r:id="rId7"/>
    <p:sldId id="265" r:id="rId8"/>
    <p:sldId id="266" r:id="rId9"/>
    <p:sldId id="267" r:id="rId10"/>
    <p:sldId id="261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3598" autoAdjust="0"/>
  </p:normalViewPr>
  <p:slideViewPr>
    <p:cSldViewPr>
      <p:cViewPr>
        <p:scale>
          <a:sx n="68" d="100"/>
          <a:sy n="68" d="100"/>
        </p:scale>
        <p:origin x="-57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BDBC6-EE15-45F5-AC06-D4F61DFF8ED8}" type="datetimeFigureOut">
              <a:rPr lang="fr-FR" smtClean="0"/>
              <a:pPr/>
              <a:t>03/03/2015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1F529-7468-4EC9-9E64-88E027E6D72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99621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1F529-7468-4EC9-9E64-88E027E6D720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17110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1F529-7468-4EC9-9E64-88E027E6D720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full-day event of fun and educational workshops for 100 orphans and children raised in marginalized neighborhoods in the region of Agadir (Southwest Morocco) organized in May and December 2010.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1F529-7468-4EC9-9E64-88E027E6D720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39683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(we prepared a narrative short report with no critical views, purely descriptive)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1F529-7468-4EC9-9E64-88E027E6D720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48996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1F529-7468-4EC9-9E64-88E027E6D720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 smtClean="0">
                <a:sym typeface="Wingdings" pitchFamily="2" charset="2"/>
              </a:rPr>
              <a:t> </a:t>
            </a:r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three-week summer camp for 46 rural children in Southwest Morocco (6-13 years old) around the themes of water and the environment.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1F529-7468-4EC9-9E64-88E027E6D720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39683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1F529-7468-4EC9-9E64-88E027E6D720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48996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. (Next thing is setting indicators to evaluate your goals)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1F529-7468-4EC9-9E64-88E027E6D720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1F529-7468-4EC9-9E64-88E027E6D720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03/03/2015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03/03/2015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03/03/2015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03/03/2015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03/03/2015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03/03/2015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03/03/2015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03/03/2015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03/03/2015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03/03/2015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03/03/2015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03/03/2015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31"/>
          <p:cNvGrpSpPr/>
          <p:nvPr/>
        </p:nvGrpSpPr>
        <p:grpSpPr>
          <a:xfrm>
            <a:off x="357158" y="1071546"/>
            <a:ext cx="8424936" cy="504056"/>
            <a:chOff x="1138585" y="1628800"/>
            <a:chExt cx="6908800" cy="481012"/>
          </a:xfrm>
        </p:grpSpPr>
        <p:sp>
          <p:nvSpPr>
            <p:cNvPr id="6" name="AutoShape 15"/>
            <p:cNvSpPr>
              <a:spLocks noChangeArrowheads="1"/>
            </p:cNvSpPr>
            <p:nvPr/>
          </p:nvSpPr>
          <p:spPr bwMode="auto">
            <a:xfrm>
              <a:off x="2411760" y="1628800"/>
              <a:ext cx="4362450" cy="481012"/>
            </a:xfrm>
            <a:prstGeom prst="roundRect">
              <a:avLst>
                <a:gd name="adj" fmla="val 50000"/>
              </a:avLst>
            </a:prstGeom>
            <a:noFill/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u="none" strike="noStrike" cap="none" normalizeH="0" baseline="0" dirty="0" err="1" smtClean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Agency FB" pitchFamily="34" charset="0"/>
                  <a:ea typeface="Arial" pitchFamily="34" charset="0"/>
                  <a:cs typeface="Arial" pitchFamily="34" charset="0"/>
                </a:rPr>
                <a:t>My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Agency FB" pitchFamily="34" charset="0"/>
                  <a:ea typeface="Arial" pitchFamily="34" charset="0"/>
                  <a:cs typeface="Arial" pitchFamily="34" charset="0"/>
                </a:rPr>
                <a:t> </a:t>
              </a:r>
              <a:r>
                <a:rPr kumimoji="0" lang="fr-FR" sz="2000" b="1" i="0" u="none" strike="noStrike" cap="none" normalizeH="0" baseline="0" dirty="0" err="1" smtClean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Agency FB" pitchFamily="34" charset="0"/>
                  <a:ea typeface="Arial" pitchFamily="34" charset="0"/>
                  <a:cs typeface="Arial" pitchFamily="34" charset="0"/>
                </a:rPr>
                <a:t>experience</a:t>
              </a:r>
              <a:r>
                <a:rPr kumimoji="0" lang="fr-FR" sz="2000" b="1" i="0" u="none" strike="noStrike" cap="none" normalizeH="0" dirty="0" smtClean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Agency FB" pitchFamily="34" charset="0"/>
                  <a:ea typeface="Arial" pitchFamily="34" charset="0"/>
                  <a:cs typeface="Arial" pitchFamily="34" charset="0"/>
                </a:rPr>
                <a:t> </a:t>
              </a:r>
              <a:r>
                <a:rPr kumimoji="0" lang="fr-FR" sz="2000" b="1" i="0" u="none" strike="noStrike" cap="none" normalizeH="0" dirty="0" err="1" smtClean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Agency FB" pitchFamily="34" charset="0"/>
                  <a:ea typeface="Arial" pitchFamily="34" charset="0"/>
                  <a:cs typeface="Arial" pitchFamily="34" charset="0"/>
                </a:rPr>
                <a:t>with</a:t>
              </a:r>
              <a:r>
                <a:rPr kumimoji="0" lang="fr-FR" sz="2000" b="1" i="0" u="none" strike="noStrike" cap="none" normalizeH="0" dirty="0" smtClean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Agency FB" pitchFamily="34" charset="0"/>
                  <a:ea typeface="Arial" pitchFamily="34" charset="0"/>
                  <a:cs typeface="Arial" pitchFamily="34" charset="0"/>
                </a:rPr>
                <a:t> Evaluation </a:t>
              </a:r>
              <a:endPara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" name="AutoShape 16"/>
            <p:cNvCxnSpPr>
              <a:cxnSpLocks noChangeShapeType="1"/>
            </p:cNvCxnSpPr>
            <p:nvPr/>
          </p:nvCxnSpPr>
          <p:spPr bwMode="auto">
            <a:xfrm>
              <a:off x="6774210" y="1884387"/>
              <a:ext cx="1273175" cy="0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cxnSp>
        <p:cxnSp>
          <p:nvCxnSpPr>
            <p:cNvPr id="8" name="AutoShape 17"/>
            <p:cNvCxnSpPr>
              <a:cxnSpLocks noChangeShapeType="1"/>
            </p:cNvCxnSpPr>
            <p:nvPr/>
          </p:nvCxnSpPr>
          <p:spPr bwMode="auto">
            <a:xfrm>
              <a:off x="1138585" y="1884387"/>
              <a:ext cx="1273175" cy="0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cxnSp>
      </p:grpSp>
      <p:sp>
        <p:nvSpPr>
          <p:cNvPr id="17" name="AutoShape 9"/>
          <p:cNvSpPr>
            <a:spLocks noChangeArrowheads="1"/>
          </p:cNvSpPr>
          <p:nvPr/>
        </p:nvSpPr>
        <p:spPr bwMode="auto">
          <a:xfrm>
            <a:off x="428596" y="4786322"/>
            <a:ext cx="1296987" cy="481012"/>
          </a:xfrm>
          <a:prstGeom prst="roundRect">
            <a:avLst>
              <a:gd name="adj" fmla="val 50000"/>
            </a:avLst>
          </a:prstGeom>
          <a:noFill/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gency FB" pitchFamily="34" charset="0"/>
                <a:ea typeface="Arial" pitchFamily="34" charset="0"/>
                <a:cs typeface="Arial" pitchFamily="34" charset="0"/>
              </a:rPr>
              <a:t>By</a:t>
            </a:r>
            <a:endParaRPr kumimoji="0" lang="fr-FR" sz="180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AutoShape 10"/>
          <p:cNvCxnSpPr>
            <a:cxnSpLocks noChangeShapeType="1"/>
          </p:cNvCxnSpPr>
          <p:nvPr/>
        </p:nvCxnSpPr>
        <p:spPr bwMode="auto">
          <a:xfrm>
            <a:off x="1557536" y="5258252"/>
            <a:ext cx="2798763" cy="0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1" name="AutoShape 10"/>
          <p:cNvCxnSpPr>
            <a:cxnSpLocks noChangeShapeType="1"/>
          </p:cNvCxnSpPr>
          <p:nvPr/>
        </p:nvCxnSpPr>
        <p:spPr bwMode="auto">
          <a:xfrm>
            <a:off x="1857356" y="5929330"/>
            <a:ext cx="3000396" cy="1588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1785918" y="4879719"/>
            <a:ext cx="5224649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18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gency FB" pitchFamily="34" charset="0"/>
                <a:ea typeface="Arial" pitchFamily="34" charset="0"/>
                <a:cs typeface="Arial" pitchFamily="34" charset="0"/>
              </a:rPr>
              <a:t>Marouane</a:t>
            </a:r>
            <a:r>
              <a:rPr kumimoji="0" lang="fr-FR" sz="1800" b="1" i="0" u="none" strike="noStrike" cap="none" normalizeH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gency FB" pitchFamily="34" charset="0"/>
                <a:ea typeface="Arial" pitchFamily="34" charset="0"/>
                <a:cs typeface="Arial" pitchFamily="34" charset="0"/>
              </a:rPr>
              <a:t> Smaili – Ag</a:t>
            </a:r>
            <a:r>
              <a:rPr lang="fr-FR" b="1" dirty="0" smtClean="0">
                <a:solidFill>
                  <a:schemeClr val="accent4">
                    <a:lumMod val="50000"/>
                  </a:schemeClr>
                </a:solidFill>
                <a:latin typeface="Agency FB" pitchFamily="34" charset="0"/>
                <a:ea typeface="Arial" pitchFamily="34" charset="0"/>
                <a:cs typeface="Arial" pitchFamily="34" charset="0"/>
              </a:rPr>
              <a:t>adir, </a:t>
            </a:r>
            <a:r>
              <a:rPr kumimoji="0" lang="fr-FR" sz="1800" b="1" i="0" u="none" strike="noStrike" cap="none" normalizeH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gency FB" pitchFamily="34" charset="0"/>
                <a:ea typeface="Arial" pitchFamily="34" charset="0"/>
                <a:cs typeface="Arial" pitchFamily="34" charset="0"/>
              </a:rPr>
              <a:t>Morocco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1857356" y="5643578"/>
            <a:ext cx="4451956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1785918" y="5357826"/>
            <a:ext cx="6572296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gency FB" pitchFamily="34" charset="0"/>
                <a:ea typeface="Arial" pitchFamily="34" charset="0"/>
                <a:cs typeface="Arial" pitchFamily="34" charset="0"/>
              </a:rPr>
              <a:t>YES </a:t>
            </a:r>
            <a:r>
              <a:rPr kumimoji="0" lang="fr-FR" sz="14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gency FB" pitchFamily="34" charset="0"/>
                <a:ea typeface="Arial" pitchFamily="34" charset="0"/>
                <a:cs typeface="Arial" pitchFamily="34" charset="0"/>
              </a:rPr>
              <a:t>Alumnus</a:t>
            </a:r>
            <a:r>
              <a:rPr kumimoji="0" lang="fr-FR" sz="1400" b="1" i="0" u="none" strike="noStrike" cap="none" normalizeH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gency FB" pitchFamily="34" charset="0"/>
                <a:ea typeface="Arial" pitchFamily="34" charset="0"/>
                <a:cs typeface="Arial" pitchFamily="34" charset="0"/>
              </a:rPr>
              <a:t> 2007-2008; Host City: Tucson, Arizona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AutoShape 10"/>
          <p:cNvCxnSpPr>
            <a:cxnSpLocks noChangeShapeType="1"/>
          </p:cNvCxnSpPr>
          <p:nvPr/>
        </p:nvCxnSpPr>
        <p:spPr bwMode="auto">
          <a:xfrm>
            <a:off x="1857356" y="6215082"/>
            <a:ext cx="3000396" cy="1588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1785918" y="5643578"/>
            <a:ext cx="7358082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gency FB" pitchFamily="34" charset="0"/>
                <a:ea typeface="Arial" pitchFamily="34" charset="0"/>
                <a:cs typeface="Arial" pitchFamily="34" charset="0"/>
              </a:rPr>
              <a:t>Master</a:t>
            </a:r>
            <a:r>
              <a:rPr lang="fr-FR" sz="1400" b="1" baseline="0" dirty="0" smtClean="0">
                <a:solidFill>
                  <a:schemeClr val="accent4">
                    <a:lumMod val="50000"/>
                  </a:schemeClr>
                </a:solidFill>
                <a:latin typeface="Agency FB" pitchFamily="34" charset="0"/>
                <a:ea typeface="Arial" pitchFamily="34" charset="0"/>
                <a:cs typeface="Arial" pitchFamily="34" charset="0"/>
              </a:rPr>
              <a:t>s</a:t>
            </a:r>
            <a:r>
              <a:rPr lang="fr-FR" sz="1400" b="1" dirty="0" smtClean="0">
                <a:solidFill>
                  <a:schemeClr val="accent4">
                    <a:lumMod val="50000"/>
                  </a:schemeClr>
                </a:solidFill>
                <a:latin typeface="Agency FB" pitchFamily="34" charset="0"/>
                <a:ea typeface="Arial" pitchFamily="34" charset="0"/>
                <a:cs typeface="Arial" pitchFamily="34" charset="0"/>
              </a:rPr>
              <a:t> Degree in Marketing &amp; Sales </a:t>
            </a:r>
            <a:r>
              <a:rPr lang="fr-FR" sz="1400" b="1" dirty="0" smtClean="0">
                <a:solidFill>
                  <a:schemeClr val="accent4">
                    <a:lumMod val="50000"/>
                  </a:schemeClr>
                </a:solidFill>
                <a:latin typeface="Agency FB" pitchFamily="34" charset="0"/>
                <a:ea typeface="Arial" pitchFamily="34" charset="0"/>
                <a:cs typeface="Arial" pitchFamily="34" charset="0"/>
              </a:rPr>
              <a:t>Operations from ENCG Business School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AutoShape 10"/>
          <p:cNvCxnSpPr>
            <a:cxnSpLocks noChangeShapeType="1"/>
          </p:cNvCxnSpPr>
          <p:nvPr/>
        </p:nvCxnSpPr>
        <p:spPr bwMode="auto">
          <a:xfrm>
            <a:off x="1857356" y="6215082"/>
            <a:ext cx="3000396" cy="1588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4" name="Text Box 11"/>
          <p:cNvSpPr txBox="1">
            <a:spLocks noChangeArrowheads="1"/>
          </p:cNvSpPr>
          <p:nvPr/>
        </p:nvSpPr>
        <p:spPr bwMode="auto">
          <a:xfrm>
            <a:off x="1785918" y="5929330"/>
            <a:ext cx="571504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gency FB" pitchFamily="34" charset="0"/>
                <a:ea typeface="Arial" pitchFamily="34" charset="0"/>
                <a:cs typeface="Arial" pitchFamily="34" charset="0"/>
              </a:rPr>
              <a:t>Google </a:t>
            </a:r>
            <a:r>
              <a:rPr kumimoji="0" lang="fr-FR" sz="14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gency FB" pitchFamily="34" charset="0"/>
                <a:ea typeface="Arial" pitchFamily="34" charset="0"/>
                <a:cs typeface="Arial" pitchFamily="34" charset="0"/>
              </a:rPr>
              <a:t>Student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gency FB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fr-FR" sz="14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gency FB" pitchFamily="34" charset="0"/>
                <a:ea typeface="Arial" pitchFamily="34" charset="0"/>
                <a:cs typeface="Arial" pitchFamily="34" charset="0"/>
              </a:rPr>
              <a:t>Ambassador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gency FB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fr-FR" sz="14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gency FB" pitchFamily="34" charset="0"/>
                <a:ea typeface="Arial" pitchFamily="34" charset="0"/>
                <a:cs typeface="Arial" pitchFamily="34" charset="0"/>
              </a:rPr>
              <a:t>at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gency FB" pitchFamily="34" charset="0"/>
                <a:ea typeface="Arial" pitchFamily="34" charset="0"/>
                <a:cs typeface="Arial" pitchFamily="34" charset="0"/>
              </a:rPr>
              <a:t> Ibn</a:t>
            </a:r>
            <a:r>
              <a:rPr kumimoji="0" lang="fr-FR" sz="1400" b="1" i="0" u="none" strike="noStrike" cap="none" normalizeH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gency FB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fr-FR" sz="1400" b="1" i="0" u="none" strike="noStrike" cap="none" normalizeH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gency FB" pitchFamily="34" charset="0"/>
                <a:ea typeface="Arial" pitchFamily="34" charset="0"/>
                <a:cs typeface="Arial" pitchFamily="34" charset="0"/>
              </a:rPr>
              <a:t>Zohr</a:t>
            </a:r>
            <a:r>
              <a:rPr kumimoji="0" lang="fr-FR" sz="1400" b="1" i="0" u="none" strike="noStrike" cap="none" normalizeH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gency FB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fr-FR" sz="1400" b="1" i="0" u="none" strike="noStrike" cap="none" normalizeH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gency FB" pitchFamily="34" charset="0"/>
                <a:ea typeface="Arial" pitchFamily="34" charset="0"/>
                <a:cs typeface="Arial" pitchFamily="34" charset="0"/>
              </a:rPr>
              <a:t>University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AutoShape 10"/>
          <p:cNvCxnSpPr>
            <a:cxnSpLocks noChangeShapeType="1"/>
          </p:cNvCxnSpPr>
          <p:nvPr/>
        </p:nvCxnSpPr>
        <p:spPr bwMode="auto">
          <a:xfrm>
            <a:off x="1857356" y="5643578"/>
            <a:ext cx="3000396" cy="1588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6" name="AutoShape 10"/>
          <p:cNvCxnSpPr>
            <a:cxnSpLocks noChangeShapeType="1"/>
          </p:cNvCxnSpPr>
          <p:nvPr/>
        </p:nvCxnSpPr>
        <p:spPr bwMode="auto">
          <a:xfrm>
            <a:off x="1857356" y="6511949"/>
            <a:ext cx="3000396" cy="1588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1785918" y="6226197"/>
            <a:ext cx="642942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gency FB" pitchFamily="34" charset="0"/>
                <a:ea typeface="Arial" pitchFamily="34" charset="0"/>
                <a:cs typeface="Arial" pitchFamily="34" charset="0"/>
              </a:rPr>
              <a:t>Communication </a:t>
            </a:r>
            <a:r>
              <a:rPr kumimoji="0" lang="fr-FR" sz="14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gency FB" pitchFamily="34" charset="0"/>
                <a:ea typeface="Arial" pitchFamily="34" charset="0"/>
                <a:cs typeface="Arial" pitchFamily="34" charset="0"/>
              </a:rPr>
              <a:t>Officer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gency FB" pitchFamily="34" charset="0"/>
                <a:ea typeface="Arial" pitchFamily="34" charset="0"/>
                <a:cs typeface="Arial" pitchFamily="34" charset="0"/>
              </a:rPr>
              <a:t> and Project Manager </a:t>
            </a:r>
            <a:r>
              <a:rPr kumimoji="0" lang="fr-FR" sz="14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gency FB" pitchFamily="34" charset="0"/>
                <a:ea typeface="Arial" pitchFamily="34" charset="0"/>
                <a:cs typeface="Arial" pitchFamily="34" charset="0"/>
              </a:rPr>
              <a:t>at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gency FB" pitchFamily="34" charset="0"/>
                <a:ea typeface="Arial" pitchFamily="34" charset="0"/>
                <a:cs typeface="Arial" pitchFamily="34" charset="0"/>
              </a:rPr>
              <a:t> Dar Si </a:t>
            </a:r>
            <a:r>
              <a:rPr kumimoji="0" lang="fr-FR" sz="14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gency FB" pitchFamily="34" charset="0"/>
                <a:ea typeface="Arial" pitchFamily="34" charset="0"/>
                <a:cs typeface="Arial" pitchFamily="34" charset="0"/>
              </a:rPr>
              <a:t>Hmad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gency FB" pitchFamily="34" charset="0"/>
                <a:ea typeface="Arial" pitchFamily="34" charset="0"/>
                <a:cs typeface="Arial" pitchFamily="34" charset="0"/>
              </a:rPr>
              <a:t> NGO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Image 23" descr="129689664241425193_PQNlpsWf_c.jpg"/>
          <p:cNvPicPr>
            <a:picLocks noChangeAspect="1"/>
          </p:cNvPicPr>
          <p:nvPr/>
        </p:nvPicPr>
        <p:blipFill>
          <a:blip r:embed="rId3"/>
          <a:srcRect l="12094" t="21239" r="17509" b="16814"/>
          <a:stretch>
            <a:fillRect/>
          </a:stretch>
        </p:blipFill>
        <p:spPr>
          <a:xfrm>
            <a:off x="2250265" y="1928802"/>
            <a:ext cx="4643470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571604" y="2857496"/>
            <a:ext cx="56886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accent1">
                    <a:lumMod val="50000"/>
                  </a:schemeClr>
                </a:solidFill>
                <a:latin typeface="Agency FB" pitchFamily="34" charset="0"/>
              </a:rPr>
              <a:t>Thank you for your attention </a:t>
            </a:r>
            <a:r>
              <a:rPr lang="fr-FR" sz="3200" b="1" dirty="0" smtClean="0">
                <a:solidFill>
                  <a:schemeClr val="accent1">
                    <a:lumMod val="50000"/>
                  </a:schemeClr>
                </a:solidFill>
                <a:latin typeface="Agency FB" pitchFamily="34" charset="0"/>
                <a:sym typeface="Wingdings" pitchFamily="2" charset="2"/>
              </a:rPr>
              <a:t>  </a:t>
            </a:r>
            <a:endParaRPr lang="fr-FR" sz="3200" b="1" dirty="0">
              <a:solidFill>
                <a:schemeClr val="accent1">
                  <a:lumMod val="50000"/>
                </a:schemeClr>
              </a:solidFill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15"/>
          <p:cNvSpPr>
            <a:spLocks noChangeArrowheads="1"/>
          </p:cNvSpPr>
          <p:nvPr/>
        </p:nvSpPr>
        <p:spPr bwMode="auto">
          <a:xfrm>
            <a:off x="167542" y="512928"/>
            <a:ext cx="8404986" cy="792088"/>
          </a:xfrm>
          <a:prstGeom prst="roundRect">
            <a:avLst>
              <a:gd name="adj" fmla="val 50000"/>
            </a:avLst>
          </a:prstGeom>
          <a:noFill/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3200" b="1" dirty="0" smtClean="0"/>
              <a:t>What I'd like to share with you today</a:t>
            </a:r>
          </a:p>
          <a:p>
            <a:r>
              <a:rPr lang="fr-FR" sz="3200" dirty="0" smtClean="0"/>
              <a:t/>
            </a:r>
            <a:br>
              <a:rPr lang="fr-FR" sz="3200" dirty="0" smtClean="0"/>
            </a:b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gency FB" pitchFamily="34" charset="0"/>
              <a:cs typeface="Arial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42910" y="3786190"/>
            <a:ext cx="35004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Corbel" pitchFamily="34" charset="0"/>
              </a:rPr>
              <a:t>Happy Day I and II: moving forward with no evaluation - outcome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5072066" y="3500438"/>
            <a:ext cx="3500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Corbel" pitchFamily="34" charset="0"/>
              </a:rPr>
              <a:t>Water School: A successful project. Time to evaluate! 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2821785" y="6068817"/>
            <a:ext cx="3500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Corbel" pitchFamily="34" charset="0"/>
              </a:rPr>
              <a:t>Tips when evaluating your projects</a:t>
            </a:r>
          </a:p>
        </p:txBody>
      </p:sp>
      <p:pic>
        <p:nvPicPr>
          <p:cNvPr id="19" name="Image 18" descr="evalua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68" y="4658766"/>
            <a:ext cx="2072018" cy="1556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Image 19" descr="DSCN4665.jpg"/>
          <p:cNvPicPr>
            <a:picLocks noChangeAspect="1"/>
          </p:cNvPicPr>
          <p:nvPr/>
        </p:nvPicPr>
        <p:blipFill>
          <a:blip r:embed="rId4" cstate="print"/>
          <a:srcRect t="25582" b="22491"/>
          <a:stretch>
            <a:fillRect/>
          </a:stretch>
        </p:blipFill>
        <p:spPr>
          <a:xfrm>
            <a:off x="4691094" y="1905326"/>
            <a:ext cx="4095748" cy="1595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Image 20" descr="35271_476686654324_4675675_n.jpg"/>
          <p:cNvPicPr>
            <a:picLocks noChangeAspect="1"/>
          </p:cNvPicPr>
          <p:nvPr/>
        </p:nvPicPr>
        <p:blipFill>
          <a:blip r:embed="rId5"/>
          <a:srcRect t="17050"/>
          <a:stretch>
            <a:fillRect/>
          </a:stretch>
        </p:blipFill>
        <p:spPr>
          <a:xfrm>
            <a:off x="428596" y="1643050"/>
            <a:ext cx="3929090" cy="2163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Forme libre 21"/>
          <p:cNvSpPr/>
          <p:nvPr/>
        </p:nvSpPr>
        <p:spPr>
          <a:xfrm>
            <a:off x="-71470" y="3798831"/>
            <a:ext cx="4711148" cy="1487557"/>
          </a:xfrm>
          <a:custGeom>
            <a:avLst/>
            <a:gdLst>
              <a:gd name="connsiteX0" fmla="*/ 0 w 4512365"/>
              <a:gd name="connsiteY0" fmla="*/ 1172817 h 1487557"/>
              <a:gd name="connsiteX1" fmla="*/ 2822713 w 4512365"/>
              <a:gd name="connsiteY1" fmla="*/ 1292087 h 1487557"/>
              <a:gd name="connsiteX2" fmla="*/ 4512365 w 4512365"/>
              <a:gd name="connsiteY2" fmla="*/ 0 h 1487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12365" h="1487557">
                <a:moveTo>
                  <a:pt x="0" y="1172817"/>
                </a:moveTo>
                <a:cubicBezTo>
                  <a:pt x="1035326" y="1330187"/>
                  <a:pt x="2070652" y="1487557"/>
                  <a:pt x="2822713" y="1292087"/>
                </a:cubicBezTo>
                <a:cubicBezTo>
                  <a:pt x="3574774" y="1096618"/>
                  <a:pt x="4250635" y="218661"/>
                  <a:pt x="4512365" y="0"/>
                </a:cubicBezTo>
              </a:path>
            </a:pathLst>
          </a:cu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orme libre 23"/>
          <p:cNvSpPr/>
          <p:nvPr/>
        </p:nvSpPr>
        <p:spPr>
          <a:xfrm>
            <a:off x="4273826" y="3578087"/>
            <a:ext cx="4870174" cy="1424608"/>
          </a:xfrm>
          <a:custGeom>
            <a:avLst/>
            <a:gdLst>
              <a:gd name="connsiteX0" fmla="*/ 4870174 w 4870174"/>
              <a:gd name="connsiteY0" fmla="*/ 198783 h 1424608"/>
              <a:gd name="connsiteX1" fmla="*/ 3200400 w 4870174"/>
              <a:gd name="connsiteY1" fmla="*/ 1391478 h 1424608"/>
              <a:gd name="connsiteX2" fmla="*/ 0 w 4870174"/>
              <a:gd name="connsiteY2" fmla="*/ 0 h 1424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70174" h="1424608">
                <a:moveTo>
                  <a:pt x="4870174" y="198783"/>
                </a:moveTo>
                <a:cubicBezTo>
                  <a:pt x="4441135" y="811695"/>
                  <a:pt x="4012096" y="1424608"/>
                  <a:pt x="3200400" y="1391478"/>
                </a:cubicBezTo>
                <a:cubicBezTo>
                  <a:pt x="2388704" y="1358348"/>
                  <a:pt x="540026" y="202096"/>
                  <a:pt x="0" y="0"/>
                </a:cubicBezTo>
              </a:path>
            </a:pathLst>
          </a:cu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à coins arrondis 24"/>
          <p:cNvSpPr/>
          <p:nvPr/>
        </p:nvSpPr>
        <p:spPr>
          <a:xfrm>
            <a:off x="71438" y="4286256"/>
            <a:ext cx="642910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chemeClr val="tx1"/>
                </a:solidFill>
                <a:latin typeface="Corbel" pitchFamily="34" charset="0"/>
              </a:rPr>
              <a:t>1</a:t>
            </a:r>
            <a:endParaRPr lang="fr-FR" sz="3600" b="1" dirty="0">
              <a:solidFill>
                <a:schemeClr val="tx1"/>
              </a:solidFill>
              <a:latin typeface="Corbel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7286644" y="4214818"/>
            <a:ext cx="642910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chemeClr val="tx1"/>
                </a:solidFill>
                <a:latin typeface="Corbel" pitchFamily="34" charset="0"/>
              </a:rPr>
              <a:t>2</a:t>
            </a:r>
            <a:endParaRPr lang="fr-FR" sz="3600" b="1" dirty="0">
              <a:solidFill>
                <a:schemeClr val="tx1"/>
              </a:solidFill>
              <a:latin typeface="Corbel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5929322" y="5143512"/>
            <a:ext cx="571504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chemeClr val="tx1"/>
                </a:solidFill>
                <a:latin typeface="Corbel" pitchFamily="34" charset="0"/>
              </a:rPr>
              <a:t>3</a:t>
            </a:r>
            <a:endParaRPr lang="fr-FR" sz="3600" b="1" dirty="0">
              <a:solidFill>
                <a:schemeClr val="tx1"/>
              </a:solidFill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5"/>
          <p:cNvSpPr>
            <a:spLocks noChangeArrowheads="1"/>
          </p:cNvSpPr>
          <p:nvPr/>
        </p:nvSpPr>
        <p:spPr bwMode="auto">
          <a:xfrm>
            <a:off x="167542" y="285728"/>
            <a:ext cx="8519258" cy="1236359"/>
          </a:xfrm>
          <a:prstGeom prst="roundRect">
            <a:avLst>
              <a:gd name="adj" fmla="val 50000"/>
            </a:avLst>
          </a:prstGeom>
          <a:noFill/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fr-FR" sz="3200" b="1" dirty="0" smtClean="0"/>
              <a:t>Happy </a:t>
            </a:r>
            <a:r>
              <a:rPr lang="fr-FR" sz="3200" b="1" dirty="0" smtClean="0"/>
              <a:t>Day I and II: moving forward with no evaluation - </a:t>
            </a:r>
            <a:r>
              <a:rPr lang="fr-FR" sz="3200" b="1" dirty="0" smtClean="0"/>
              <a:t>outcome</a:t>
            </a:r>
            <a:endParaRPr lang="fr-FR" sz="3200" b="1" dirty="0" smtClean="0"/>
          </a:p>
        </p:txBody>
      </p:sp>
      <p:pic>
        <p:nvPicPr>
          <p:cNvPr id="7" name="Image 6" descr="34786_476685984324_3994019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1714488"/>
            <a:ext cx="3714776" cy="2466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 7" descr="35271_476686614324_2640021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002" y="1714488"/>
            <a:ext cx="3755000" cy="2492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 9" descr="38361_476687009324_6191666_n.jpg"/>
          <p:cNvPicPr>
            <a:picLocks noChangeAspect="1"/>
          </p:cNvPicPr>
          <p:nvPr/>
        </p:nvPicPr>
        <p:blipFill>
          <a:blip r:embed="rId5"/>
          <a:srcRect t="27641"/>
          <a:stretch>
            <a:fillRect/>
          </a:stretch>
        </p:blipFill>
        <p:spPr>
          <a:xfrm>
            <a:off x="1785950" y="4143380"/>
            <a:ext cx="5572132" cy="2676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720" y="1988840"/>
            <a:ext cx="81747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fr-FR" sz="2000" b="1" dirty="0" smtClean="0"/>
              <a:t> Preparation/Planning</a:t>
            </a:r>
            <a:r>
              <a:rPr lang="fr-FR" sz="2000" b="1" dirty="0" smtClean="0"/>
              <a:t>:</a:t>
            </a:r>
            <a:r>
              <a:rPr lang="fr-FR" sz="2000" dirty="0" smtClean="0"/>
              <a:t> selecting a team</a:t>
            </a:r>
            <a:r>
              <a:rPr lang="fr-FR" sz="2000" dirty="0" smtClean="0"/>
              <a:t>, setting goals and deliverables, </a:t>
            </a:r>
            <a:r>
              <a:rPr lang="fr-FR" sz="2000" dirty="0" smtClean="0"/>
              <a:t>dispatching tasks, Sponsor visits, logistics, communication</a:t>
            </a:r>
            <a:r>
              <a:rPr lang="fr-FR" sz="2000" dirty="0" smtClean="0"/>
              <a:t>...</a:t>
            </a:r>
          </a:p>
          <a:p>
            <a:endParaRPr lang="fr-FR" sz="2000" dirty="0" smtClean="0"/>
          </a:p>
          <a:p>
            <a:pPr>
              <a:buFontTx/>
              <a:buChar char="-"/>
            </a:pPr>
            <a:r>
              <a:rPr lang="fr-FR" sz="2000" b="1" dirty="0" smtClean="0"/>
              <a:t> Implementation</a:t>
            </a:r>
            <a:r>
              <a:rPr lang="fr-FR" sz="2000" b="1" dirty="0" smtClean="0"/>
              <a:t>:</a:t>
            </a:r>
            <a:r>
              <a:rPr lang="fr-FR" sz="2000" dirty="0" smtClean="0"/>
              <a:t> </a:t>
            </a:r>
            <a:r>
              <a:rPr lang="fr-FR" sz="2000" dirty="0" smtClean="0"/>
              <a:t>Receiving </a:t>
            </a:r>
            <a:r>
              <a:rPr lang="fr-FR" sz="2000" dirty="0" smtClean="0"/>
              <a:t>guests, running workshops (dance, general knowledge, theatre, games</a:t>
            </a:r>
            <a:r>
              <a:rPr lang="fr-FR" sz="2000" dirty="0" smtClean="0"/>
              <a:t>...)</a:t>
            </a:r>
          </a:p>
          <a:p>
            <a:pPr>
              <a:buFontTx/>
              <a:buChar char="-"/>
            </a:pPr>
            <a:endParaRPr lang="fr-FR" sz="2000" dirty="0" smtClean="0"/>
          </a:p>
        </p:txBody>
      </p:sp>
      <p:sp>
        <p:nvSpPr>
          <p:cNvPr id="5" name="AutoShape 15"/>
          <p:cNvSpPr>
            <a:spLocks noChangeArrowheads="1"/>
          </p:cNvSpPr>
          <p:nvPr/>
        </p:nvSpPr>
        <p:spPr bwMode="auto">
          <a:xfrm>
            <a:off x="151712" y="528472"/>
            <a:ext cx="5420420" cy="792088"/>
          </a:xfrm>
          <a:prstGeom prst="roundRect">
            <a:avLst>
              <a:gd name="adj" fmla="val 50000"/>
            </a:avLst>
          </a:prstGeom>
          <a:noFill/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3200" b="1" dirty="0" smtClean="0"/>
              <a:t>Happy Day project phases</a:t>
            </a:r>
            <a:r>
              <a:rPr lang="fr-FR" sz="3200" b="1" dirty="0" smtClean="0"/>
              <a:t>:</a:t>
            </a:r>
            <a:endParaRPr lang="fr-FR" sz="3200" b="1" dirty="0" smtClean="0"/>
          </a:p>
        </p:txBody>
      </p:sp>
      <p:pic>
        <p:nvPicPr>
          <p:cNvPr id="6" name="Image 5" descr="Project-Management-Image_1.jpg"/>
          <p:cNvPicPr>
            <a:picLocks noChangeAspect="1"/>
          </p:cNvPicPr>
          <p:nvPr/>
        </p:nvPicPr>
        <p:blipFill>
          <a:blip r:embed="rId3"/>
          <a:srcRect l="13437" r="10625"/>
          <a:stretch>
            <a:fillRect/>
          </a:stretch>
        </p:blipFill>
        <p:spPr>
          <a:xfrm>
            <a:off x="5429256" y="3807373"/>
            <a:ext cx="3214710" cy="2264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285720" y="386299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 smtClean="0"/>
              <a:t>- Evaluation:</a:t>
            </a:r>
            <a:r>
              <a:rPr lang="fr-FR" dirty="0" smtClean="0"/>
              <a:t> </a:t>
            </a:r>
            <a:r>
              <a:rPr lang="fr-FR" dirty="0" smtClean="0"/>
              <a:t>None! </a:t>
            </a: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5"/>
          <p:cNvSpPr>
            <a:spLocks noChangeArrowheads="1"/>
          </p:cNvSpPr>
          <p:nvPr/>
        </p:nvSpPr>
        <p:spPr bwMode="auto">
          <a:xfrm>
            <a:off x="364930" y="493772"/>
            <a:ext cx="8421912" cy="1292154"/>
          </a:xfrm>
          <a:prstGeom prst="roundRect">
            <a:avLst>
              <a:gd name="adj" fmla="val 50000"/>
            </a:avLst>
          </a:prstGeom>
          <a:noFill/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fr-FR" sz="3200" b="1" dirty="0" smtClean="0">
                <a:latin typeface="Corbel" pitchFamily="34" charset="0"/>
              </a:rPr>
              <a:t>E</a:t>
            </a:r>
            <a:r>
              <a:rPr lang="fr-FR" sz="3200" b="1" dirty="0" smtClean="0">
                <a:latin typeface="Corbel" pitchFamily="34" charset="0"/>
              </a:rPr>
              <a:t>rrors </a:t>
            </a:r>
            <a:r>
              <a:rPr lang="fr-FR" sz="3200" b="1" dirty="0" smtClean="0">
                <a:latin typeface="Corbel" pitchFamily="34" charset="0"/>
              </a:rPr>
              <a:t>that could have been avoided in Happy Day II if we evaluated the first </a:t>
            </a:r>
            <a:r>
              <a:rPr lang="fr-FR" sz="3200" b="1" dirty="0" smtClean="0">
                <a:latin typeface="Corbel" pitchFamily="34" charset="0"/>
              </a:rPr>
              <a:t>event</a:t>
            </a:r>
            <a:endParaRPr lang="fr-FR" sz="3200" b="1" dirty="0" smtClean="0">
              <a:latin typeface="Corbe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7158" y="2500306"/>
            <a:ext cx="850112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latin typeface="Corbel" pitchFamily="34" charset="0"/>
              </a:rPr>
              <a:t> </a:t>
            </a:r>
            <a:r>
              <a:rPr lang="fr-FR" sz="2800" b="1" dirty="0" smtClean="0">
                <a:latin typeface="Corbel" pitchFamily="34" charset="0"/>
              </a:rPr>
              <a:t>- Lunch</a:t>
            </a:r>
            <a:r>
              <a:rPr lang="fr-FR" sz="2800" b="1" dirty="0" smtClean="0">
                <a:latin typeface="Corbel" pitchFamily="34" charset="0"/>
              </a:rPr>
              <a:t>: </a:t>
            </a:r>
            <a:r>
              <a:rPr lang="fr-FR" sz="2400" dirty="0" smtClean="0">
                <a:latin typeface="Corbel" pitchFamily="34" charset="0"/>
              </a:rPr>
              <a:t>Excess in the number of guests (conflict with the catering company)</a:t>
            </a:r>
          </a:p>
          <a:p>
            <a:endParaRPr lang="fr-FR" sz="2400" dirty="0">
              <a:latin typeface="Corbe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7158" y="3630043"/>
            <a:ext cx="85011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smtClean="0"/>
              <a:t> </a:t>
            </a:r>
            <a:r>
              <a:rPr lang="fr-FR" sz="3200" b="1" dirty="0" smtClean="0"/>
              <a:t>- </a:t>
            </a:r>
            <a:r>
              <a:rPr lang="fr-FR" sz="2800" b="1" dirty="0" smtClean="0">
                <a:latin typeface="Corbel" pitchFamily="34" charset="0"/>
              </a:rPr>
              <a:t>Time </a:t>
            </a:r>
            <a:r>
              <a:rPr lang="fr-FR" sz="2800" b="1" dirty="0" smtClean="0">
                <a:latin typeface="Corbel" pitchFamily="34" charset="0"/>
              </a:rPr>
              <a:t>keeping: </a:t>
            </a:r>
            <a:r>
              <a:rPr lang="fr-FR" sz="2400" dirty="0" smtClean="0">
                <a:latin typeface="Corbel" pitchFamily="34" charset="0"/>
              </a:rPr>
              <a:t>Late to begin and late to finish</a:t>
            </a:r>
          </a:p>
        </p:txBody>
      </p:sp>
      <p:sp>
        <p:nvSpPr>
          <p:cNvPr id="8" name="Rectangle 7"/>
          <p:cNvSpPr/>
          <p:nvPr/>
        </p:nvSpPr>
        <p:spPr>
          <a:xfrm>
            <a:off x="428596" y="4322398"/>
            <a:ext cx="850112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/>
              <a:t>- Sponsoring </a:t>
            </a:r>
            <a:r>
              <a:rPr lang="fr-FR" sz="2800" b="1" dirty="0" smtClean="0"/>
              <a:t>folder: </a:t>
            </a:r>
            <a:r>
              <a:rPr lang="fr-FR" sz="2400" b="1" dirty="0" smtClean="0"/>
              <a:t>N</a:t>
            </a:r>
            <a:r>
              <a:rPr lang="fr-FR" sz="2400" dirty="0" smtClean="0"/>
              <a:t>o </a:t>
            </a:r>
            <a:r>
              <a:rPr lang="fr-FR" sz="2400" dirty="0" smtClean="0"/>
              <a:t>major updates or </a:t>
            </a:r>
            <a:r>
              <a:rPr lang="fr-FR" sz="2400" dirty="0" smtClean="0"/>
              <a:t>improvement, </a:t>
            </a:r>
            <a:r>
              <a:rPr lang="fr-FR" sz="2400" dirty="0" smtClean="0"/>
              <a:t>less money in.</a:t>
            </a:r>
            <a:endParaRPr lang="fr-FR" dirty="0" smtClean="0">
              <a:latin typeface="Corbe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4282" y="5332413"/>
            <a:ext cx="85011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latin typeface="Corbel" pitchFamily="34" charset="0"/>
              </a:rPr>
              <a:t>   </a:t>
            </a:r>
            <a:r>
              <a:rPr lang="fr-FR" sz="3200" b="1" dirty="0" smtClean="0">
                <a:latin typeface="Corbel" pitchFamily="34" charset="0"/>
              </a:rPr>
              <a:t>-</a:t>
            </a:r>
            <a:r>
              <a:rPr lang="fr-FR" sz="2800" b="1" dirty="0" smtClean="0">
                <a:latin typeface="Corbel" pitchFamily="34" charset="0"/>
              </a:rPr>
              <a:t> Budget:</a:t>
            </a:r>
            <a:r>
              <a:rPr lang="fr-FR" sz="2400" dirty="0" smtClean="0">
                <a:latin typeface="Corbel" pitchFamily="34" charset="0"/>
              </a:rPr>
              <a:t> I</a:t>
            </a:r>
            <a:r>
              <a:rPr lang="fr-FR" sz="2400" dirty="0" smtClean="0"/>
              <a:t>t </a:t>
            </a:r>
            <a:r>
              <a:rPr lang="fr-FR" sz="2400" dirty="0" smtClean="0"/>
              <a:t>was overly inflated and was kept as such. </a:t>
            </a:r>
            <a:r>
              <a:rPr lang="fr-FR" sz="2400" dirty="0" smtClean="0"/>
              <a:t>Less money in from sponsors.</a:t>
            </a:r>
          </a:p>
        </p:txBody>
      </p:sp>
      <p:cxnSp>
        <p:nvCxnSpPr>
          <p:cNvPr id="11" name="Connecteur droit 10"/>
          <p:cNvCxnSpPr/>
          <p:nvPr/>
        </p:nvCxnSpPr>
        <p:spPr>
          <a:xfrm>
            <a:off x="142844" y="3570288"/>
            <a:ext cx="8786874" cy="1588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124984" y="4284668"/>
            <a:ext cx="8786874" cy="1588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124984" y="5284800"/>
            <a:ext cx="8786874" cy="1588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5"/>
          <p:cNvSpPr>
            <a:spLocks noChangeArrowheads="1"/>
          </p:cNvSpPr>
          <p:nvPr/>
        </p:nvSpPr>
        <p:spPr bwMode="auto">
          <a:xfrm>
            <a:off x="167542" y="285728"/>
            <a:ext cx="8519258" cy="1236359"/>
          </a:xfrm>
          <a:prstGeom prst="roundRect">
            <a:avLst>
              <a:gd name="adj" fmla="val 50000"/>
            </a:avLst>
          </a:prstGeom>
          <a:noFill/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fr-FR" sz="3200" b="1" dirty="0" smtClean="0"/>
              <a:t>Water </a:t>
            </a:r>
            <a:r>
              <a:rPr lang="fr-FR" sz="3200" b="1" dirty="0" smtClean="0"/>
              <a:t>School 2014: A successful project. Time to evaluate</a:t>
            </a:r>
            <a:r>
              <a:rPr lang="fr-FR" sz="3200" b="1" dirty="0" smtClean="0"/>
              <a:t>!</a:t>
            </a:r>
            <a:endParaRPr lang="fr-FR" sz="3200" b="1" dirty="0" smtClean="0"/>
          </a:p>
        </p:txBody>
      </p:sp>
      <p:pic>
        <p:nvPicPr>
          <p:cNvPr id="6" name="Image 5" descr="DSCN10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785926"/>
            <a:ext cx="3105338" cy="2329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 8" descr="DSCN428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95945" y="1785926"/>
            <a:ext cx="3048021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 10" descr="DSCN32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654" y="4286256"/>
            <a:ext cx="3176776" cy="2382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 11" descr="DSCN136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43570" y="4357694"/>
            <a:ext cx="3033900" cy="2275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/>
          <p:cNvSpPr/>
          <p:nvPr/>
        </p:nvSpPr>
        <p:spPr>
          <a:xfrm>
            <a:off x="3357554" y="2500306"/>
            <a:ext cx="2286016" cy="3892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b="1" dirty="0" smtClean="0"/>
              <a:t>H</a:t>
            </a:r>
            <a:r>
              <a:rPr lang="fr-FR" dirty="0" smtClean="0"/>
              <a:t>ands-on workshops, </a:t>
            </a:r>
            <a:endParaRPr lang="fr-FR" dirty="0" smtClean="0"/>
          </a:p>
          <a:p>
            <a:pPr algn="ctr">
              <a:lnSpc>
                <a:spcPct val="200000"/>
              </a:lnSpc>
            </a:pPr>
            <a:r>
              <a:rPr lang="fr-FR" b="1" dirty="0" smtClean="0"/>
              <a:t>E</a:t>
            </a:r>
            <a:r>
              <a:rPr lang="fr-FR" dirty="0" smtClean="0"/>
              <a:t>xperiments</a:t>
            </a:r>
            <a:r>
              <a:rPr lang="fr-FR" dirty="0" smtClean="0"/>
              <a:t>, </a:t>
            </a:r>
            <a:endParaRPr lang="fr-FR" dirty="0" smtClean="0"/>
          </a:p>
          <a:p>
            <a:pPr algn="ctr">
              <a:lnSpc>
                <a:spcPct val="200000"/>
              </a:lnSpc>
            </a:pPr>
            <a:r>
              <a:rPr lang="fr-FR" b="1" dirty="0" smtClean="0"/>
              <a:t>V</a:t>
            </a:r>
            <a:r>
              <a:rPr lang="fr-FR" dirty="0" smtClean="0"/>
              <a:t>isit </a:t>
            </a:r>
            <a:r>
              <a:rPr lang="fr-FR" dirty="0" smtClean="0"/>
              <a:t>to the ocean, </a:t>
            </a:r>
            <a:endParaRPr lang="fr-FR" dirty="0" smtClean="0"/>
          </a:p>
          <a:p>
            <a:pPr algn="ctr">
              <a:lnSpc>
                <a:spcPct val="200000"/>
              </a:lnSpc>
            </a:pPr>
            <a:r>
              <a:rPr lang="fr-FR" b="1" dirty="0" smtClean="0"/>
              <a:t>S</a:t>
            </a:r>
            <a:r>
              <a:rPr lang="fr-FR" dirty="0" smtClean="0"/>
              <a:t>cientific </a:t>
            </a:r>
            <a:r>
              <a:rPr lang="fr-FR" dirty="0" smtClean="0"/>
              <a:t>trips, </a:t>
            </a:r>
            <a:endParaRPr lang="fr-FR" dirty="0" smtClean="0"/>
          </a:p>
          <a:p>
            <a:pPr algn="ctr">
              <a:lnSpc>
                <a:spcPct val="200000"/>
              </a:lnSpc>
            </a:pPr>
            <a:r>
              <a:rPr lang="fr-FR" b="1" dirty="0" smtClean="0"/>
              <a:t>D</a:t>
            </a:r>
            <a:r>
              <a:rPr lang="fr-FR" dirty="0" smtClean="0"/>
              <a:t>iscussions</a:t>
            </a:r>
            <a:r>
              <a:rPr lang="fr-FR" dirty="0" smtClean="0"/>
              <a:t>, </a:t>
            </a:r>
            <a:endParaRPr lang="fr-FR" dirty="0" smtClean="0"/>
          </a:p>
          <a:p>
            <a:pPr algn="ctr">
              <a:lnSpc>
                <a:spcPct val="200000"/>
              </a:lnSpc>
            </a:pPr>
            <a:r>
              <a:rPr lang="fr-FR" b="1" dirty="0" smtClean="0"/>
              <a:t>T</a:t>
            </a:r>
            <a:r>
              <a:rPr lang="fr-FR" dirty="0" smtClean="0"/>
              <a:t>echnology day</a:t>
            </a:r>
          </a:p>
          <a:p>
            <a:pPr algn="ctr">
              <a:lnSpc>
                <a:spcPct val="200000"/>
              </a:lnSpc>
            </a:pPr>
            <a:r>
              <a:rPr lang="fr-FR" b="1" dirty="0" smtClean="0"/>
              <a:t>...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720" y="2380300"/>
            <a:ext cx="3357586" cy="1295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fr-FR" b="1" dirty="0" smtClean="0"/>
              <a:t> Random questions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b="1" dirty="0" smtClean="0"/>
              <a:t> Small sample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dirty="0" smtClean="0"/>
              <a:t> </a:t>
            </a:r>
            <a:r>
              <a:rPr lang="fr-FR" b="1" dirty="0" smtClean="0"/>
              <a:t>Biased approach</a:t>
            </a:r>
          </a:p>
        </p:txBody>
      </p:sp>
      <p:sp>
        <p:nvSpPr>
          <p:cNvPr id="5" name="AutoShape 15"/>
          <p:cNvSpPr>
            <a:spLocks noChangeArrowheads="1"/>
          </p:cNvSpPr>
          <p:nvPr/>
        </p:nvSpPr>
        <p:spPr bwMode="auto">
          <a:xfrm>
            <a:off x="151712" y="528472"/>
            <a:ext cx="5420420" cy="792088"/>
          </a:xfrm>
          <a:prstGeom prst="roundRect">
            <a:avLst>
              <a:gd name="adj" fmla="val 50000"/>
            </a:avLst>
          </a:prstGeom>
          <a:noFill/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3200" b="1" dirty="0" smtClean="0"/>
              <a:t>Water School Evaluation</a:t>
            </a:r>
            <a:endParaRPr lang="fr-FR" sz="3200" b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5143504" y="2353758"/>
            <a:ext cx="3857652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fr-FR" b="1" dirty="0" smtClean="0"/>
              <a:t> Research </a:t>
            </a:r>
            <a:r>
              <a:rPr lang="fr-FR" b="1" dirty="0" smtClean="0"/>
              <a:t>aspects:</a:t>
            </a:r>
            <a:r>
              <a:rPr lang="fr-FR" dirty="0" smtClean="0"/>
              <a:t> Management and Staff, Curriculum quality, Food, Program length</a:t>
            </a:r>
            <a:r>
              <a:rPr lang="fr-FR" dirty="0" smtClean="0"/>
              <a:t>...</a:t>
            </a:r>
          </a:p>
          <a:p>
            <a:pPr>
              <a:buFontTx/>
              <a:buChar char="-"/>
            </a:pPr>
            <a:endParaRPr lang="fr-FR" sz="1100" b="1" dirty="0" smtClean="0"/>
          </a:p>
          <a:p>
            <a:pPr>
              <a:buFontTx/>
              <a:buChar char="-"/>
            </a:pPr>
            <a:r>
              <a:rPr lang="fr-FR" b="1" dirty="0" smtClean="0"/>
              <a:t>Tools</a:t>
            </a:r>
            <a:r>
              <a:rPr lang="fr-FR" b="1" dirty="0" smtClean="0"/>
              <a:t>:</a:t>
            </a:r>
            <a:r>
              <a:rPr lang="fr-FR" dirty="0" smtClean="0"/>
              <a:t> Questionnaires, interview guides</a:t>
            </a:r>
          </a:p>
          <a:p>
            <a:pPr>
              <a:buFontTx/>
              <a:buChar char="-"/>
            </a:pPr>
            <a:endParaRPr lang="fr-FR" sz="1100" b="1" dirty="0" smtClean="0"/>
          </a:p>
          <a:p>
            <a:pPr>
              <a:buFontTx/>
              <a:buChar char="-"/>
            </a:pPr>
            <a:r>
              <a:rPr lang="fr-FR" b="1" dirty="0" smtClean="0"/>
              <a:t> Sample</a:t>
            </a:r>
            <a:r>
              <a:rPr lang="fr-FR" b="1" dirty="0" smtClean="0"/>
              <a:t>: </a:t>
            </a:r>
            <a:r>
              <a:rPr lang="fr-FR" dirty="0" smtClean="0"/>
              <a:t>direct beneficiaries 30 children, stakeholders: Parents, local teachers, Project </a:t>
            </a:r>
            <a:r>
              <a:rPr lang="fr-FR" dirty="0" smtClean="0"/>
              <a:t>Committee</a:t>
            </a:r>
          </a:p>
          <a:p>
            <a:pPr>
              <a:buFontTx/>
              <a:buChar char="-"/>
            </a:pPr>
            <a:endParaRPr lang="fr-FR" dirty="0" smtClean="0"/>
          </a:p>
          <a:p>
            <a:pPr>
              <a:buFontTx/>
              <a:buChar char="-"/>
            </a:pPr>
            <a:r>
              <a:rPr lang="fr-FR" b="1" dirty="0" smtClean="0"/>
              <a:t> </a:t>
            </a:r>
            <a:r>
              <a:rPr lang="fr-FR" b="1" dirty="0" smtClean="0"/>
              <a:t>Budget + Timeline</a:t>
            </a:r>
            <a:endParaRPr lang="fr-FR" sz="1100" dirty="0" smtClean="0"/>
          </a:p>
        </p:txBody>
      </p:sp>
      <p:sp>
        <p:nvSpPr>
          <p:cNvPr id="8" name="Arc 7"/>
          <p:cNvSpPr/>
          <p:nvPr/>
        </p:nvSpPr>
        <p:spPr>
          <a:xfrm>
            <a:off x="3214678" y="1785926"/>
            <a:ext cx="1571636" cy="7000924"/>
          </a:xfrm>
          <a:prstGeom prst="arc">
            <a:avLst>
              <a:gd name="adj1" fmla="val 16200000"/>
              <a:gd name="adj2" fmla="val 4282703"/>
            </a:avLst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1000100" y="1714488"/>
            <a:ext cx="2071702" cy="4286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2">
                    <a:lumMod val="50000"/>
                  </a:schemeClr>
                </a:solidFill>
                <a:latin typeface="Corbel" pitchFamily="34" charset="0"/>
              </a:rPr>
              <a:t>Unstructured</a:t>
            </a:r>
            <a:endParaRPr lang="fr-FR" b="1" dirty="0">
              <a:solidFill>
                <a:schemeClr val="tx2">
                  <a:lumMod val="50000"/>
                </a:schemeClr>
              </a:solidFill>
              <a:latin typeface="Corbel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6072198" y="1714488"/>
            <a:ext cx="2071702" cy="4286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2">
                    <a:lumMod val="50000"/>
                  </a:schemeClr>
                </a:solidFill>
                <a:latin typeface="Corbel" pitchFamily="34" charset="0"/>
              </a:rPr>
              <a:t>S</a:t>
            </a:r>
            <a:r>
              <a:rPr lang="fr-FR" b="1" dirty="0" smtClean="0">
                <a:solidFill>
                  <a:schemeClr val="tx2">
                    <a:lumMod val="50000"/>
                  </a:schemeClr>
                </a:solidFill>
                <a:latin typeface="Corbel" pitchFamily="34" charset="0"/>
              </a:rPr>
              <a:t>tructured</a:t>
            </a:r>
            <a:endParaRPr lang="fr-FR" b="1" dirty="0">
              <a:solidFill>
                <a:schemeClr val="tx2">
                  <a:lumMod val="50000"/>
                </a:schemeClr>
              </a:solidFill>
              <a:latin typeface="Corbel" pitchFamily="34" charset="0"/>
            </a:endParaRPr>
          </a:p>
        </p:txBody>
      </p:sp>
      <p:pic>
        <p:nvPicPr>
          <p:cNvPr id="13" name="Image 12" descr="photodune-3974457-word-cloud-project-evaluation-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4500570"/>
            <a:ext cx="2530470" cy="211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5"/>
          <p:cNvSpPr>
            <a:spLocks noChangeArrowheads="1"/>
          </p:cNvSpPr>
          <p:nvPr/>
        </p:nvSpPr>
        <p:spPr bwMode="auto">
          <a:xfrm>
            <a:off x="364930" y="493772"/>
            <a:ext cx="8421912" cy="863526"/>
          </a:xfrm>
          <a:prstGeom prst="roundRect">
            <a:avLst>
              <a:gd name="adj" fmla="val 50000"/>
            </a:avLst>
          </a:prstGeom>
          <a:noFill/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fr-FR" sz="3200" b="1" dirty="0" smtClean="0">
                <a:latin typeface="Corbel" pitchFamily="34" charset="0"/>
              </a:rPr>
              <a:t>Tips when evaluating your projects</a:t>
            </a:r>
          </a:p>
        </p:txBody>
      </p:sp>
      <p:sp>
        <p:nvSpPr>
          <p:cNvPr id="5" name="Rectangle 4"/>
          <p:cNvSpPr/>
          <p:nvPr/>
        </p:nvSpPr>
        <p:spPr>
          <a:xfrm>
            <a:off x="285720" y="1689921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fr-FR" sz="2400" b="1" dirty="0" smtClean="0">
                <a:latin typeface="Corbel" pitchFamily="34" charset="0"/>
              </a:rPr>
              <a:t>Think </a:t>
            </a:r>
            <a:r>
              <a:rPr lang="fr-FR" sz="2400" b="1" dirty="0" smtClean="0">
                <a:latin typeface="Corbel" pitchFamily="34" charset="0"/>
              </a:rPr>
              <a:t>evaluation from the start: </a:t>
            </a:r>
          </a:p>
          <a:p>
            <a:r>
              <a:rPr lang="fr-FR" sz="2400" dirty="0" smtClean="0"/>
              <a:t/>
            </a:r>
            <a:br>
              <a:rPr lang="fr-FR" sz="2400" dirty="0" smtClean="0"/>
            </a:br>
            <a:endParaRPr lang="fr-FR" sz="2400" dirty="0">
              <a:latin typeface="Corbe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57686" y="4071942"/>
            <a:ext cx="43577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latin typeface="Corbel" pitchFamily="34" charset="0"/>
              </a:rPr>
              <a:t>- Be efficient</a:t>
            </a:r>
            <a:r>
              <a:rPr lang="fr-FR" sz="2400" b="1" dirty="0" smtClean="0">
                <a:latin typeface="Corbel" pitchFamily="34" charset="0"/>
              </a:rPr>
              <a:t>:</a:t>
            </a:r>
            <a:r>
              <a:rPr lang="fr-FR" sz="2800" dirty="0" smtClean="0"/>
              <a:t/>
            </a:r>
            <a:br>
              <a:rPr lang="fr-FR" sz="2800" dirty="0" smtClean="0"/>
            </a:br>
            <a:endParaRPr lang="fr-FR" sz="2000" dirty="0" smtClean="0"/>
          </a:p>
        </p:txBody>
      </p:sp>
      <p:cxnSp>
        <p:nvCxnSpPr>
          <p:cNvPr id="15" name="Connecteur droit 14"/>
          <p:cNvCxnSpPr/>
          <p:nvPr/>
        </p:nvCxnSpPr>
        <p:spPr>
          <a:xfrm>
            <a:off x="178563" y="3927478"/>
            <a:ext cx="8786874" cy="1588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178563" y="6429396"/>
            <a:ext cx="8786874" cy="1588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57158" y="214311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/>
              <a:t>Set SMART goals that reflect what you want to achieve with you project, imagine the desired outcome in your head and jot down how it looks like in terms of </a:t>
            </a:r>
            <a:r>
              <a:rPr lang="fr-FR" dirty="0" smtClean="0"/>
              <a:t>goals</a:t>
            </a:r>
            <a:endParaRPr lang="fr-FR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4429156" y="453219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/>
              <a:t>Let </a:t>
            </a:r>
            <a:r>
              <a:rPr lang="fr-FR" dirty="0" smtClean="0"/>
              <a:t>one person or two coordinate the evaluation process, some can help design or test questionnaires, others can help with data collection and analysis. But one or two should follow-up and bring the pieces of the puzzle together.</a:t>
            </a:r>
            <a:endParaRPr lang="fr-FR" dirty="0"/>
          </a:p>
        </p:txBody>
      </p:sp>
      <p:pic>
        <p:nvPicPr>
          <p:cNvPr id="13" name="Image 12" descr="ifyoucantmeasureit.JPG"/>
          <p:cNvPicPr>
            <a:picLocks noChangeAspect="1"/>
          </p:cNvPicPr>
          <p:nvPr/>
        </p:nvPicPr>
        <p:blipFill>
          <a:blip r:embed="rId3"/>
          <a:srcRect l="12500" t="15909" r="12500" b="15909"/>
          <a:stretch>
            <a:fillRect/>
          </a:stretch>
        </p:blipFill>
        <p:spPr>
          <a:xfrm>
            <a:off x="5643570" y="1643050"/>
            <a:ext cx="2786082" cy="2089562"/>
          </a:xfrm>
          <a:prstGeom prst="rect">
            <a:avLst/>
          </a:prstGeom>
        </p:spPr>
      </p:pic>
      <p:pic>
        <p:nvPicPr>
          <p:cNvPr id="14" name="Image 13" descr="efficiency_process_v2.png"/>
          <p:cNvPicPr>
            <a:picLocks noChangeAspect="1"/>
          </p:cNvPicPr>
          <p:nvPr/>
        </p:nvPicPr>
        <p:blipFill>
          <a:blip r:embed="rId4">
            <a:lum contrast="-40000"/>
          </a:blip>
          <a:stretch>
            <a:fillRect/>
          </a:stretch>
        </p:blipFill>
        <p:spPr>
          <a:xfrm>
            <a:off x="142844" y="4429132"/>
            <a:ext cx="4143372" cy="152650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5"/>
          <p:cNvSpPr>
            <a:spLocks noChangeArrowheads="1"/>
          </p:cNvSpPr>
          <p:nvPr/>
        </p:nvSpPr>
        <p:spPr bwMode="auto">
          <a:xfrm>
            <a:off x="364930" y="493772"/>
            <a:ext cx="8421912" cy="863526"/>
          </a:xfrm>
          <a:prstGeom prst="roundRect">
            <a:avLst>
              <a:gd name="adj" fmla="val 50000"/>
            </a:avLst>
          </a:prstGeom>
          <a:noFill/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fr-FR" sz="3200" b="1" dirty="0" smtClean="0">
                <a:latin typeface="Corbel" pitchFamily="34" charset="0"/>
              </a:rPr>
              <a:t>Tips when evaluating your projects</a:t>
            </a:r>
          </a:p>
        </p:txBody>
      </p:sp>
      <p:sp>
        <p:nvSpPr>
          <p:cNvPr id="5" name="Rectangle 4"/>
          <p:cNvSpPr/>
          <p:nvPr/>
        </p:nvSpPr>
        <p:spPr>
          <a:xfrm>
            <a:off x="285720" y="1689921"/>
            <a:ext cx="85011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fr-FR" sz="2400" b="1" dirty="0" smtClean="0">
                <a:latin typeface="Corbel" pitchFamily="34" charset="0"/>
              </a:rPr>
              <a:t> </a:t>
            </a:r>
            <a:r>
              <a:rPr lang="fr-FR" sz="2400" b="1" dirty="0" smtClean="0">
                <a:latin typeface="Corbel" pitchFamily="34" charset="0"/>
              </a:rPr>
              <a:t>Don't </a:t>
            </a:r>
            <a:r>
              <a:rPr lang="fr-FR" sz="2400" b="1" dirty="0" smtClean="0">
                <a:latin typeface="Corbel" pitchFamily="34" charset="0"/>
              </a:rPr>
              <a:t>think evaluation is only for big projects  </a:t>
            </a:r>
            <a:br>
              <a:rPr lang="fr-FR" sz="2400" b="1" dirty="0" smtClean="0">
                <a:latin typeface="Corbel" pitchFamily="34" charset="0"/>
              </a:rPr>
            </a:br>
            <a:endParaRPr lang="fr-FR" sz="2400" b="1" dirty="0">
              <a:latin typeface="Corbe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57686" y="4143380"/>
            <a:ext cx="43577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latin typeface="Corbel" pitchFamily="34" charset="0"/>
              </a:rPr>
              <a:t>- Make it simple</a:t>
            </a:r>
            <a:r>
              <a:rPr lang="fr-FR" sz="2800" b="1" dirty="0" smtClean="0">
                <a:latin typeface="Corbel" pitchFamily="34" charset="0"/>
              </a:rPr>
              <a:t/>
            </a:r>
            <a:br>
              <a:rPr lang="fr-FR" sz="2800" b="1" dirty="0" smtClean="0">
                <a:latin typeface="Corbel" pitchFamily="34" charset="0"/>
              </a:rPr>
            </a:br>
            <a:endParaRPr lang="fr-FR" sz="2000" b="1" dirty="0" smtClean="0">
              <a:latin typeface="Corbel" pitchFamily="34" charset="0"/>
            </a:endParaRPr>
          </a:p>
        </p:txBody>
      </p:sp>
      <p:cxnSp>
        <p:nvCxnSpPr>
          <p:cNvPr id="15" name="Connecteur droit 14"/>
          <p:cNvCxnSpPr/>
          <p:nvPr/>
        </p:nvCxnSpPr>
        <p:spPr>
          <a:xfrm>
            <a:off x="178563" y="4070354"/>
            <a:ext cx="8786874" cy="1588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178563" y="6429396"/>
            <a:ext cx="8786874" cy="1588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85752" y="2143116"/>
            <a:ext cx="39290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(remember happy day I &amp; II)</a:t>
            </a:r>
          </a:p>
          <a:p>
            <a:r>
              <a:rPr lang="fr-FR" dirty="0" smtClean="0"/>
              <a:t>Evaluation is a phase of project management, a project isn't completed without it. 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4357686" y="457200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/>
              <a:t>Define your project, set your goals and performance indicators, dispatch tasks as a team, establish a timeline, Mobilize financial/material resources, Action! Evaluate as you go, and evaluate after the project :)</a:t>
            </a:r>
            <a:endParaRPr lang="fr-FR" dirty="0"/>
          </a:p>
        </p:txBody>
      </p:sp>
      <p:pic>
        <p:nvPicPr>
          <p:cNvPr id="11" name="Image 10" descr="189f40b124a636e4dfbca527d9b545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2114553"/>
            <a:ext cx="3609432" cy="1814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 12" descr="minimalwall-10-52-1-minimal-wallpaper-keep-it-simple-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4" y="4214838"/>
            <a:ext cx="3200390" cy="2000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1501</TotalTime>
  <Words>540</Words>
  <Application>Microsoft Office PowerPoint</Application>
  <PresentationFormat>Affichage à l'écran (4:3)</PresentationFormat>
  <Paragraphs>73</Paragraphs>
  <Slides>10</Slides>
  <Notes>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Count Grishnackh</dc:creator>
  <cp:lastModifiedBy>poste</cp:lastModifiedBy>
  <cp:revision>114</cp:revision>
  <dcterms:created xsi:type="dcterms:W3CDTF">2014-05-27T23:13:51Z</dcterms:created>
  <dcterms:modified xsi:type="dcterms:W3CDTF">2015-03-03T18:17:55Z</dcterms:modified>
</cp:coreProperties>
</file>